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5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6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7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2.xml" ContentType="application/vnd.openxmlformats-officedocument.themeOverride+xml"/>
  <Override PartName="/ppt/charts/chart8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12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80" r:id="rId2"/>
    <p:sldId id="257" r:id="rId3"/>
    <p:sldId id="270" r:id="rId4"/>
    <p:sldId id="291" r:id="rId5"/>
    <p:sldId id="292" r:id="rId6"/>
    <p:sldId id="259" r:id="rId7"/>
    <p:sldId id="289" r:id="rId8"/>
    <p:sldId id="272" r:id="rId9"/>
    <p:sldId id="261" r:id="rId10"/>
    <p:sldId id="293" r:id="rId11"/>
    <p:sldId id="273" r:id="rId12"/>
    <p:sldId id="274" r:id="rId13"/>
    <p:sldId id="275" r:id="rId14"/>
    <p:sldId id="295" r:id="rId15"/>
    <p:sldId id="263" r:id="rId16"/>
    <p:sldId id="294" r:id="rId17"/>
    <p:sldId id="264" r:id="rId18"/>
    <p:sldId id="276" r:id="rId19"/>
    <p:sldId id="266" r:id="rId20"/>
    <p:sldId id="299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5262"/>
    <a:srgbClr val="339C66"/>
    <a:srgbClr val="FF0000"/>
    <a:srgbClr val="FFD966"/>
    <a:srgbClr val="00B050"/>
    <a:srgbClr val="ED7D31"/>
    <a:srgbClr val="A9D18E"/>
    <a:srgbClr val="ED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5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52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9186373666590406E-2"/>
          <c:y val="2.061755192575318E-2"/>
          <c:w val="0.94790248839809177"/>
          <c:h val="0.8022835073462977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Лист1!$A$5:$B$5</c:f>
              <c:strCache>
                <c:ptCount val="2"/>
                <c:pt idx="0">
                  <c:v>Преодолели минимальный порог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74,93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0B9-4373-86E1-0220C7C83E8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72,68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B9-4373-86E1-0220C7C83E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Лист1!$C$4:$D$4</c:f>
              <c:strCache>
                <c:ptCount val="2"/>
                <c:pt idx="0">
                  <c:v>Сентябрь 2023 г.</c:v>
                </c:pt>
                <c:pt idx="1">
                  <c:v>Декабрь 2023г.</c:v>
                </c:pt>
              </c:strCache>
            </c:strRef>
          </c:cat>
          <c:val>
            <c:numRef>
              <c:f>Лист1!$C$5:$D$5</c:f>
              <c:numCache>
                <c:formatCode>General\%</c:formatCode>
                <c:ptCount val="2"/>
                <c:pt idx="0">
                  <c:v>74.930000000000007</c:v>
                </c:pt>
                <c:pt idx="1">
                  <c:v>72.680000000000007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0C-4450-8CCB-3E3E9B3C1FD3}"/>
            </c:ext>
          </c:extLst>
        </c:ser>
        <c:ser>
          <c:idx val="1"/>
          <c:order val="1"/>
          <c:tx>
            <c:strRef>
              <c:f>Лист1!$A$6:$B$6</c:f>
              <c:strCache>
                <c:ptCount val="2"/>
                <c:pt idx="0">
                  <c:v>Не преодолели минимальный порог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25,07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0B9-4373-86E1-0220C7C83E8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27,32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0B9-4373-86E1-0220C7C83E8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Лист1!$C$4:$D$4</c:f>
              <c:strCache>
                <c:ptCount val="2"/>
                <c:pt idx="0">
                  <c:v>Сентябрь 2023 г.</c:v>
                </c:pt>
                <c:pt idx="1">
                  <c:v>Декабрь 2023г.</c:v>
                </c:pt>
              </c:strCache>
            </c:strRef>
          </c:cat>
          <c:val>
            <c:numRef>
              <c:f>Лист1!$C$6:$D$6</c:f>
              <c:numCache>
                <c:formatCode>General\%</c:formatCode>
                <c:ptCount val="2"/>
                <c:pt idx="0">
                  <c:v>25.07</c:v>
                </c:pt>
                <c:pt idx="1">
                  <c:v>27.32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E0C-4450-8CCB-3E3E9B3C1FD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2131747312"/>
        <c:axId val="2131745680"/>
      </c:barChart>
      <c:catAx>
        <c:axId val="21317473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2131745680"/>
        <c:crosses val="autoZero"/>
        <c:auto val="1"/>
        <c:lblAlgn val="ctr"/>
        <c:lblOffset val="100"/>
        <c:noMultiLvlLbl val="0"/>
      </c:catAx>
      <c:valAx>
        <c:axId val="2131745680"/>
        <c:scaling>
          <c:orientation val="minMax"/>
          <c:max val="9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\%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1317473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80231512525114779"/>
          <c:y val="0.41826494602001513"/>
          <c:w val="0.18693701254378015"/>
          <c:h val="8.14336400036097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4168683521189591E-2"/>
          <c:y val="3.0772134280119844E-2"/>
          <c:w val="0.91001552402755115"/>
          <c:h val="0.90380130065189868"/>
        </c:manualLayout>
      </c:layout>
      <c:barChart>
        <c:barDir val="col"/>
        <c:grouping val="clustered"/>
        <c:varyColors val="1"/>
        <c:ser>
          <c:idx val="0"/>
          <c:order val="0"/>
          <c:spPr>
            <a:solidFill>
              <a:srgbClr val="00B050"/>
            </a:solidFill>
            <a:ln cmpd="sng">
              <a:solidFill>
                <a:srgbClr val="339C66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1"/>
          <c:dPt>
            <c:idx val="0"/>
            <c:invertIfNegative val="1"/>
            <c:bubble3D val="0"/>
            <c:spPr>
              <a:solidFill>
                <a:srgbClr val="FF0000"/>
              </a:solidFill>
              <a:ln cmpd="sng">
                <a:solidFill>
                  <a:srgbClr val="339C66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8-C739-4F6E-BFEF-868FAFC3C9C1}"/>
              </c:ext>
            </c:extLst>
          </c:dPt>
          <c:dPt>
            <c:idx val="1"/>
            <c:invertIfNegative val="1"/>
            <c:bubble3D val="0"/>
            <c:spPr>
              <a:solidFill>
                <a:srgbClr val="FF0000"/>
              </a:solidFill>
              <a:ln cmpd="sng">
                <a:solidFill>
                  <a:srgbClr val="339C66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C739-4F6E-BFEF-868FAFC3C9C1}"/>
              </c:ext>
            </c:extLst>
          </c:dPt>
          <c:dPt>
            <c:idx val="2"/>
            <c:invertIfNegative val="1"/>
            <c:bubble3D val="0"/>
            <c:spPr>
              <a:solidFill>
                <a:srgbClr val="FF0000"/>
              </a:solidFill>
              <a:ln cmpd="sng">
                <a:solidFill>
                  <a:srgbClr val="339C66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6-C739-4F6E-BFEF-868FAFC3C9C1}"/>
              </c:ext>
            </c:extLst>
          </c:dPt>
          <c:dPt>
            <c:idx val="3"/>
            <c:invertIfNegative val="1"/>
            <c:bubble3D val="0"/>
            <c:spPr>
              <a:solidFill>
                <a:srgbClr val="FF0000"/>
              </a:solidFill>
              <a:ln cmpd="sng">
                <a:solidFill>
                  <a:srgbClr val="339C66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C739-4F6E-BFEF-868FAFC3C9C1}"/>
              </c:ext>
            </c:extLst>
          </c:dPt>
          <c:dPt>
            <c:idx val="4"/>
            <c:invertIfNegative val="1"/>
            <c:bubble3D val="0"/>
            <c:spPr>
              <a:solidFill>
                <a:srgbClr val="FF0000"/>
              </a:solidFill>
              <a:ln cmpd="sng">
                <a:solidFill>
                  <a:srgbClr val="339C66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C739-4F6E-BFEF-868FAFC3C9C1}"/>
              </c:ext>
            </c:extLst>
          </c:dPt>
          <c:dPt>
            <c:idx val="5"/>
            <c:invertIfNegative val="1"/>
            <c:bubble3D val="0"/>
            <c:spPr>
              <a:solidFill>
                <a:srgbClr val="FF0000"/>
              </a:solidFill>
              <a:ln cmpd="sng">
                <a:solidFill>
                  <a:srgbClr val="339C66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C739-4F6E-BFEF-868FAFC3C9C1}"/>
              </c:ext>
            </c:extLst>
          </c:dPt>
          <c:dPt>
            <c:idx val="6"/>
            <c:invertIfNegative val="1"/>
            <c:bubble3D val="0"/>
            <c:spPr>
              <a:solidFill>
                <a:srgbClr val="FF0000"/>
              </a:solidFill>
              <a:ln cmpd="sng">
                <a:solidFill>
                  <a:srgbClr val="339C66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C739-4F6E-BFEF-868FAFC3C9C1}"/>
              </c:ext>
            </c:extLst>
          </c:dPt>
          <c:dPt>
            <c:idx val="7"/>
            <c:invertIfNegative val="1"/>
            <c:bubble3D val="0"/>
            <c:spPr>
              <a:solidFill>
                <a:srgbClr val="FF0000"/>
              </a:solidFill>
              <a:ln cmpd="sng">
                <a:solidFill>
                  <a:srgbClr val="339C66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C739-4F6E-BFEF-868FAFC3C9C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sz="1200" b="0" i="0"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'МА распределение баллов'!$A$4:$A$25</c:f>
              <c:numCache>
                <c:formatCode>General</c:formatCode>
                <c:ptCount val="22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</c:numCache>
            </c:numRef>
          </c:cat>
          <c:val>
            <c:numRef>
              <c:f>'МА распределение баллов'!$B$4:$B$25</c:f>
              <c:numCache>
                <c:formatCode>0.00%</c:formatCode>
                <c:ptCount val="22"/>
                <c:pt idx="0">
                  <c:v>7.5187969924812026E-3</c:v>
                </c:pt>
                <c:pt idx="1">
                  <c:v>7.5187969924812026E-3</c:v>
                </c:pt>
                <c:pt idx="2">
                  <c:v>1.5037593984962405E-2</c:v>
                </c:pt>
                <c:pt idx="3">
                  <c:v>1.7543859649122806E-2</c:v>
                </c:pt>
                <c:pt idx="4">
                  <c:v>2.0050125313283207E-2</c:v>
                </c:pt>
                <c:pt idx="5">
                  <c:v>3.2581453634085211E-2</c:v>
                </c:pt>
                <c:pt idx="6">
                  <c:v>3.2581453634085211E-2</c:v>
                </c:pt>
                <c:pt idx="7">
                  <c:v>5.0125313283208017E-2</c:v>
                </c:pt>
                <c:pt idx="8">
                  <c:v>8.5213032581453629E-2</c:v>
                </c:pt>
                <c:pt idx="9">
                  <c:v>9.5238095238095233E-2</c:v>
                </c:pt>
                <c:pt idx="10">
                  <c:v>9.5238095238095233E-2</c:v>
                </c:pt>
                <c:pt idx="11">
                  <c:v>7.5187969924812026E-2</c:v>
                </c:pt>
                <c:pt idx="12">
                  <c:v>0.10275689223057644</c:v>
                </c:pt>
                <c:pt idx="13">
                  <c:v>8.771929824561403E-2</c:v>
                </c:pt>
                <c:pt idx="14">
                  <c:v>7.5187969924812026E-2</c:v>
                </c:pt>
                <c:pt idx="15">
                  <c:v>7.2681704260651625E-2</c:v>
                </c:pt>
                <c:pt idx="16">
                  <c:v>5.2631578947368418E-2</c:v>
                </c:pt>
                <c:pt idx="17">
                  <c:v>2.5062656641604009E-2</c:v>
                </c:pt>
                <c:pt idx="18">
                  <c:v>2.0050125313283207E-2</c:v>
                </c:pt>
                <c:pt idx="19">
                  <c:v>1.2531328320802004E-2</c:v>
                </c:pt>
                <c:pt idx="20">
                  <c:v>7.5187969924812026E-3</c:v>
                </c:pt>
                <c:pt idx="21">
                  <c:v>1.0025062656641603E-2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339C66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c14:spPr>
              </c14:invertSolidFillFmt>
            </c:ext>
            <c:ext xmlns:c16="http://schemas.microsoft.com/office/drawing/2014/chart" uri="{C3380CC4-5D6E-409C-BE32-E72D297353CC}">
              <c16:uniqueId val="{00000000-C739-4F6E-BFEF-868FAFC3C9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6686967"/>
        <c:axId val="205072565"/>
      </c:barChart>
      <c:catAx>
        <c:axId val="1316686967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ru-RU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 lvl="0">
              <a:defRPr sz="1400" b="0" i="0">
                <a:solidFill>
                  <a:srgbClr val="000000"/>
                </a:solidFill>
                <a:latin typeface="+mn-lt"/>
              </a:defRPr>
            </a:pPr>
            <a:endParaRPr lang="ru-RU"/>
          </a:p>
        </c:txPr>
        <c:crossAx val="205072565"/>
        <c:crosses val="autoZero"/>
        <c:auto val="1"/>
        <c:lblAlgn val="ctr"/>
        <c:lblOffset val="100"/>
        <c:noMultiLvlLbl val="1"/>
      </c:catAx>
      <c:valAx>
        <c:axId val="205072565"/>
        <c:scaling>
          <c:orientation val="minMax"/>
          <c:max val="0.13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ru-RU"/>
              </a:p>
            </c:rich>
          </c:tx>
          <c:overlay val="0"/>
        </c:title>
        <c:numFmt formatCode="0.00%" sourceLinked="1"/>
        <c:majorTickMark val="none"/>
        <c:minorTickMark val="none"/>
        <c:tickLblPos val="nextTo"/>
        <c:spPr>
          <a:ln/>
        </c:spPr>
        <c:txPr>
          <a:bodyPr/>
          <a:lstStyle/>
          <a:p>
            <a:pPr lvl="0">
              <a:defRPr sz="1200" b="0" i="0">
                <a:solidFill>
                  <a:srgbClr val="000000"/>
                </a:solidFill>
                <a:latin typeface="+mn-lt"/>
              </a:defRPr>
            </a:pPr>
            <a:endParaRPr lang="ru-RU"/>
          </a:p>
        </c:txPr>
        <c:crossAx val="1316686967"/>
        <c:crosses val="autoZero"/>
        <c:crossBetween val="between"/>
      </c:valAx>
    </c:plotArea>
    <c:plotVisOnly val="1"/>
    <c:dispBlanksAs val="zero"/>
    <c:showDLblsOverMax val="1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542927086993065E-2"/>
          <c:y val="5.8669445493946974E-2"/>
          <c:w val="0.92044867129508279"/>
          <c:h val="0.6735951448812994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Лист2!$C$4:$C$21</c:f>
              <c:strCache>
                <c:ptCount val="17"/>
                <c:pt idx="0">
                  <c:v>МБОУ «Гимназия № 13» г. Аргуна</c:v>
                </c:pt>
                <c:pt idx="1">
                  <c:v>МБОУ «СОШ № 1» г. Аргун</c:v>
                </c:pt>
                <c:pt idx="2">
                  <c:v>МБОУ «СОШ № 1» с. Чечен-Аул</c:v>
                </c:pt>
                <c:pt idx="3">
                  <c:v>МБОУ «СОШ  № 2» г. Аргуна имени Героя России Канти Абдурахманова</c:v>
                </c:pt>
                <c:pt idx="4">
                  <c:v>МБОУ «СОШ №2» с. Чечен-Аул</c:v>
                </c:pt>
                <c:pt idx="5">
                  <c:v>МБОУ «СОШ № 3» г. Аргун</c:v>
                </c:pt>
                <c:pt idx="6">
                  <c:v>МБОУ «СОШ № 4» г. Аргун</c:v>
                </c:pt>
                <c:pt idx="7">
                  <c:v>МБОУ «СОШ № 5 г. Аргун»</c:v>
                </c:pt>
                <c:pt idx="8">
                  <c:v>МБОУ «СОШ № 6 г. Аргун»</c:v>
                </c:pt>
                <c:pt idx="9">
                  <c:v>МБОУ «СОШ №1» с. Бердыкель</c:v>
                </c:pt>
                <c:pt idx="10">
                  <c:v>МБОУ «СОШ № 3» с. Чечен-Аул</c:v>
                </c:pt>
                <c:pt idx="11">
                  <c:v>МБОУ «СОШ №2» с. Бердыкель</c:v>
                </c:pt>
                <c:pt idx="12">
                  <c:v>МБОУ "Центр образования" г. Аргуна им. А.-Х. Кадырова</c:v>
                </c:pt>
                <c:pt idx="13">
                  <c:v>МБОУ "СОШ №7" г.Аргун</c:v>
                </c:pt>
                <c:pt idx="14">
                  <c:v>МБОУ «СОШ №4 с. Чечен - Аул»</c:v>
                </c:pt>
                <c:pt idx="15">
                  <c:v>МБОУ СОШ №9 г.Аргун</c:v>
                </c:pt>
                <c:pt idx="16">
                  <c:v>МБОУ «СОШ 3 с.Бердыкель»</c:v>
                </c:pt>
              </c:strCache>
            </c:strRef>
          </c:cat>
          <c:val>
            <c:numRef>
              <c:f>Лист2!$D$4:$D$21</c:f>
              <c:numCache>
                <c:formatCode>0.00%</c:formatCode>
                <c:ptCount val="18"/>
                <c:pt idx="0" formatCode="0%">
                  <c:v>1</c:v>
                </c:pt>
                <c:pt idx="1">
                  <c:v>0.88890000000000002</c:v>
                </c:pt>
                <c:pt idx="2" formatCode="0%">
                  <c:v>0.5</c:v>
                </c:pt>
                <c:pt idx="3" formatCode="0%">
                  <c:v>0.5</c:v>
                </c:pt>
                <c:pt idx="4">
                  <c:v>0.41670000000000001</c:v>
                </c:pt>
                <c:pt idx="5">
                  <c:v>0.9355</c:v>
                </c:pt>
                <c:pt idx="6" formatCode="0%">
                  <c:v>1</c:v>
                </c:pt>
                <c:pt idx="7">
                  <c:v>0.92</c:v>
                </c:pt>
                <c:pt idx="8">
                  <c:v>0.63639999999999997</c:v>
                </c:pt>
                <c:pt idx="9">
                  <c:v>0.81820000000000004</c:v>
                </c:pt>
                <c:pt idx="10">
                  <c:v>0.45829999999999999</c:v>
                </c:pt>
                <c:pt idx="11">
                  <c:v>0.16669999999999999</c:v>
                </c:pt>
                <c:pt idx="12" formatCode="0%">
                  <c:v>1</c:v>
                </c:pt>
                <c:pt idx="13">
                  <c:v>0.33329999999999999</c:v>
                </c:pt>
                <c:pt idx="14">
                  <c:v>0.9677</c:v>
                </c:pt>
                <c:pt idx="15">
                  <c:v>0.8</c:v>
                </c:pt>
                <c:pt idx="16" formatCode="0%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AB-476A-848A-FAB45BAF496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02157208"/>
        <c:axId val="402150648"/>
      </c:barChart>
      <c:catAx>
        <c:axId val="402157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02150648"/>
        <c:crosses val="autoZero"/>
        <c:auto val="1"/>
        <c:lblAlgn val="ctr"/>
        <c:lblOffset val="100"/>
        <c:noMultiLvlLbl val="0"/>
      </c:catAx>
      <c:valAx>
        <c:axId val="402150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0215720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Доверительный</a:t>
            </a:r>
            <a:r>
              <a:rPr lang="ru-RU" sz="2000" b="1" baseline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интервал по математике</a:t>
            </a:r>
            <a:endParaRPr lang="ru-RU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areaChart>
        <c:grouping val="standard"/>
        <c:varyColors val="0"/>
        <c:ser>
          <c:idx val="1"/>
          <c:order val="1"/>
          <c:tx>
            <c:strRef>
              <c:f>'РУ средний балл'!$D$4</c:f>
              <c:strCache>
                <c:ptCount val="1"/>
                <c:pt idx="0">
                  <c:v>г.о. Аргун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strRef>
              <c:f>('РУ средний балл'!$B$5:$B$11,'РУ средний балл'!$B$13:$B$22)</c:f>
              <c:strCache>
                <c:ptCount val="17"/>
                <c:pt idx="0">
                  <c:v>МБОУ «Гимназия № 13» г. Аргуна</c:v>
                </c:pt>
                <c:pt idx="1">
                  <c:v>МБОУ «СОШ № 1» г. Аргун</c:v>
                </c:pt>
                <c:pt idx="2">
                  <c:v>МБОУ «СОШ № 1» с. Чечен-Аул</c:v>
                </c:pt>
                <c:pt idx="3">
                  <c:v>МБОУ «СОШ  № 2» г. Аргуна имени Героя России Канти Абдурахманова</c:v>
                </c:pt>
                <c:pt idx="4">
                  <c:v>МБОУ «СОШ №2» с. Чечен-Аул</c:v>
                </c:pt>
                <c:pt idx="5">
                  <c:v>МБОУ «СОШ № 3» г. Аргун</c:v>
                </c:pt>
                <c:pt idx="6">
                  <c:v>МБОУ «СОШ № 4» г. Аргун</c:v>
                </c:pt>
                <c:pt idx="7">
                  <c:v>МБОУ «СОШ № 6 г. Аргун»</c:v>
                </c:pt>
                <c:pt idx="8">
                  <c:v>МБОУ «СОШ №1» с. Бердыкель</c:v>
                </c:pt>
                <c:pt idx="9">
                  <c:v>МБОУ «СОШ № 3» с. Чечен-Аул</c:v>
                </c:pt>
                <c:pt idx="10">
                  <c:v>МБОУ «СОШ №2» с. Бердыкель</c:v>
                </c:pt>
                <c:pt idx="11">
                  <c:v>МБОУ "Центр образования" г. Аргуна им. А.-Х. Кадырова</c:v>
                </c:pt>
                <c:pt idx="12">
                  <c:v>МБОУ "СОШ №7" г.Аргун</c:v>
                </c:pt>
                <c:pt idx="13">
                  <c:v>МБОУ «СОШ №4 с. Чечен - Аул»</c:v>
                </c:pt>
                <c:pt idx="14">
                  <c:v>МБОУ СОШ №9 г.Аргун</c:v>
                </c:pt>
                <c:pt idx="15">
                  <c:v>МБОУ «СОШ 3 с.Бердыкель»</c:v>
                </c:pt>
                <c:pt idx="16">
                  <c:v>г.о. Аргун</c:v>
                </c:pt>
              </c:strCache>
            </c:strRef>
          </c:cat>
          <c:val>
            <c:numRef>
              <c:f>('РУ средний балл'!$D$5:$D$11,'РУ средний балл'!$D$13:$D$22)</c:f>
              <c:numCache>
                <c:formatCode>0.00</c:formatCode>
                <c:ptCount val="17"/>
                <c:pt idx="0">
                  <c:v>10.942355889724311</c:v>
                </c:pt>
                <c:pt idx="1">
                  <c:v>10.942355889724311</c:v>
                </c:pt>
                <c:pt idx="2">
                  <c:v>10.942355889724311</c:v>
                </c:pt>
                <c:pt idx="3">
                  <c:v>10.942355889724311</c:v>
                </c:pt>
                <c:pt idx="4">
                  <c:v>10.942355889724311</c:v>
                </c:pt>
                <c:pt idx="5">
                  <c:v>10.942355889724311</c:v>
                </c:pt>
                <c:pt idx="6">
                  <c:v>10.942355889724311</c:v>
                </c:pt>
                <c:pt idx="7">
                  <c:v>10.942355889724311</c:v>
                </c:pt>
                <c:pt idx="8">
                  <c:v>10.942355889724311</c:v>
                </c:pt>
                <c:pt idx="9">
                  <c:v>10.942355889724311</c:v>
                </c:pt>
                <c:pt idx="10">
                  <c:v>10.942355889724311</c:v>
                </c:pt>
                <c:pt idx="11">
                  <c:v>10.942355889724311</c:v>
                </c:pt>
                <c:pt idx="12">
                  <c:v>10.942355889724311</c:v>
                </c:pt>
                <c:pt idx="13">
                  <c:v>10.942355889724311</c:v>
                </c:pt>
                <c:pt idx="14">
                  <c:v>10.942355889724311</c:v>
                </c:pt>
                <c:pt idx="15">
                  <c:v>10.942355889724311</c:v>
                </c:pt>
                <c:pt idx="16">
                  <c:v>10.94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31-42EC-BCC6-F3EB781DD1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2994224"/>
        <c:axId val="355058832"/>
      </c:areaChart>
      <c:lineChart>
        <c:grouping val="standard"/>
        <c:varyColors val="0"/>
        <c:ser>
          <c:idx val="2"/>
          <c:order val="2"/>
          <c:tx>
            <c:strRef>
              <c:f>'РУ средний балл'!$E$4</c:f>
              <c:strCache>
                <c:ptCount val="1"/>
                <c:pt idx="0">
                  <c:v>Нижняя граница довер, интервала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('РУ средний балл'!$B$5:$B$11,'РУ средний балл'!$B$13:$B$22)</c:f>
              <c:strCache>
                <c:ptCount val="17"/>
                <c:pt idx="0">
                  <c:v>МБОУ «Гимназия № 13» г. Аргуна</c:v>
                </c:pt>
                <c:pt idx="1">
                  <c:v>МБОУ «СОШ № 1» г. Аргун</c:v>
                </c:pt>
                <c:pt idx="2">
                  <c:v>МБОУ «СОШ № 1» с. Чечен-Аул</c:v>
                </c:pt>
                <c:pt idx="3">
                  <c:v>МБОУ «СОШ  № 2» г. Аргуна имени Героя России Канти Абдурахманова</c:v>
                </c:pt>
                <c:pt idx="4">
                  <c:v>МБОУ «СОШ №2» с. Чечен-Аул</c:v>
                </c:pt>
                <c:pt idx="5">
                  <c:v>МБОУ «СОШ № 3» г. Аргун</c:v>
                </c:pt>
                <c:pt idx="6">
                  <c:v>МБОУ «СОШ № 4» г. Аргун</c:v>
                </c:pt>
                <c:pt idx="7">
                  <c:v>МБОУ «СОШ № 6 г. Аргун»</c:v>
                </c:pt>
                <c:pt idx="8">
                  <c:v>МБОУ «СОШ №1» с. Бердыкель</c:v>
                </c:pt>
                <c:pt idx="9">
                  <c:v>МБОУ «СОШ № 3» с. Чечен-Аул</c:v>
                </c:pt>
                <c:pt idx="10">
                  <c:v>МБОУ «СОШ №2» с. Бердыкель</c:v>
                </c:pt>
                <c:pt idx="11">
                  <c:v>МБОУ "Центр образования" г. Аргуна им. А.-Х. Кадырова</c:v>
                </c:pt>
                <c:pt idx="12">
                  <c:v>МБОУ "СОШ №7" г.Аргун</c:v>
                </c:pt>
                <c:pt idx="13">
                  <c:v>МБОУ «СОШ №4 с. Чечен - Аул»</c:v>
                </c:pt>
                <c:pt idx="14">
                  <c:v>МБОУ СОШ №9 г.Аргун</c:v>
                </c:pt>
                <c:pt idx="15">
                  <c:v>МБОУ «СОШ 3 с.Бердыкель»</c:v>
                </c:pt>
                <c:pt idx="16">
                  <c:v>г.о. Аргун</c:v>
                </c:pt>
              </c:strCache>
            </c:strRef>
          </c:cat>
          <c:val>
            <c:numRef>
              <c:f>('РУ средний балл'!$E$5:$E$11,'РУ средний балл'!$E$13:$E$22)</c:f>
              <c:numCache>
                <c:formatCode>0.00</c:formatCode>
                <c:ptCount val="17"/>
                <c:pt idx="0">
                  <c:v>10.444967549150542</c:v>
                </c:pt>
                <c:pt idx="1">
                  <c:v>10.444967549150542</c:v>
                </c:pt>
                <c:pt idx="2">
                  <c:v>10.444967549150542</c:v>
                </c:pt>
                <c:pt idx="3">
                  <c:v>10.444967549150542</c:v>
                </c:pt>
                <c:pt idx="4">
                  <c:v>10.444967549150542</c:v>
                </c:pt>
                <c:pt idx="5">
                  <c:v>10.444967549150542</c:v>
                </c:pt>
                <c:pt idx="6">
                  <c:v>10.444967549150542</c:v>
                </c:pt>
                <c:pt idx="7">
                  <c:v>10.444967549150542</c:v>
                </c:pt>
                <c:pt idx="8">
                  <c:v>10.444967549150542</c:v>
                </c:pt>
                <c:pt idx="9">
                  <c:v>10.444967549150542</c:v>
                </c:pt>
                <c:pt idx="10">
                  <c:v>10.444967549150542</c:v>
                </c:pt>
                <c:pt idx="11">
                  <c:v>10.444967549150542</c:v>
                </c:pt>
                <c:pt idx="12">
                  <c:v>10.444967549150542</c:v>
                </c:pt>
                <c:pt idx="13">
                  <c:v>10.444967549150542</c:v>
                </c:pt>
                <c:pt idx="14">
                  <c:v>10.444967549150542</c:v>
                </c:pt>
                <c:pt idx="15">
                  <c:v>10.444967549150542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531-42EC-BCC6-F3EB781DD1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2994224"/>
        <c:axId val="355058832"/>
      </c:lineChart>
      <c:scatterChart>
        <c:scatterStyle val="lineMarker"/>
        <c:varyColors val="0"/>
        <c:ser>
          <c:idx val="0"/>
          <c:order val="0"/>
          <c:tx>
            <c:strRef>
              <c:f>'РУ средний балл'!$C$4</c:f>
              <c:strCache>
                <c:ptCount val="1"/>
                <c:pt idx="0">
                  <c:v>Средний балл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3.853563962562171E-3"/>
                  <c:y val="1.7137965208041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531-42EC-BCC6-F3EB781DD1E4}"/>
                </c:ext>
              </c:extLst>
            </c:dLbl>
            <c:dLbl>
              <c:idx val="7"/>
              <c:layout>
                <c:manualLayout>
                  <c:x val="-3.9800988788186817E-2"/>
                  <c:y val="-3.007518796992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531-42EC-BCC6-F3EB781DD1E4}"/>
                </c:ext>
              </c:extLst>
            </c:dLbl>
            <c:dLbl>
              <c:idx val="8"/>
              <c:layout>
                <c:manualLayout>
                  <c:x val="-3.5820889909368062E-2"/>
                  <c:y val="-3.6758563074352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531-42EC-BCC6-F3EB781DD1E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('РУ средний балл'!$B$5:$B$11,'РУ средний балл'!$B$13:$B$22)</c:f>
              <c:strCache>
                <c:ptCount val="17"/>
                <c:pt idx="0">
                  <c:v>МБОУ «Гимназия № 13» г. Аргуна</c:v>
                </c:pt>
                <c:pt idx="1">
                  <c:v>МБОУ «СОШ № 1» г. Аргун</c:v>
                </c:pt>
                <c:pt idx="2">
                  <c:v>МБОУ «СОШ № 1» с. Чечен-Аул</c:v>
                </c:pt>
                <c:pt idx="3">
                  <c:v>МБОУ «СОШ  № 2» г. Аргуна имени Героя России Канти Абдурахманова</c:v>
                </c:pt>
                <c:pt idx="4">
                  <c:v>МБОУ «СОШ №2» с. Чечен-Аул</c:v>
                </c:pt>
                <c:pt idx="5">
                  <c:v>МБОУ «СОШ № 3» г. Аргун</c:v>
                </c:pt>
                <c:pt idx="6">
                  <c:v>МБОУ «СОШ № 4» г. Аргун</c:v>
                </c:pt>
                <c:pt idx="7">
                  <c:v>МБОУ «СОШ № 6 г. Аргун»</c:v>
                </c:pt>
                <c:pt idx="8">
                  <c:v>МБОУ «СОШ №1» с. Бердыкель</c:v>
                </c:pt>
                <c:pt idx="9">
                  <c:v>МБОУ «СОШ № 3» с. Чечен-Аул</c:v>
                </c:pt>
                <c:pt idx="10">
                  <c:v>МБОУ «СОШ №2» с. Бердыкель</c:v>
                </c:pt>
                <c:pt idx="11">
                  <c:v>МБОУ "Центр образования" г. Аргуна им. А.-Х. Кадырова</c:v>
                </c:pt>
                <c:pt idx="12">
                  <c:v>МБОУ "СОШ №7" г.Аргун</c:v>
                </c:pt>
                <c:pt idx="13">
                  <c:v>МБОУ «СОШ №4 с. Чечен - Аул»</c:v>
                </c:pt>
                <c:pt idx="14">
                  <c:v>МБОУ СОШ №9 г.Аргун</c:v>
                </c:pt>
                <c:pt idx="15">
                  <c:v>МБОУ «СОШ 3 с.Бердыкель»</c:v>
                </c:pt>
                <c:pt idx="16">
                  <c:v>г.о. Аргун</c:v>
                </c:pt>
              </c:strCache>
            </c:strRef>
          </c:xVal>
          <c:yVal>
            <c:numRef>
              <c:f>('РУ средний балл'!$C$5:$C$11,'РУ средний балл'!$C$13:$C$22)</c:f>
              <c:numCache>
                <c:formatCode>0.00</c:formatCode>
                <c:ptCount val="17"/>
                <c:pt idx="0">
                  <c:v>15.591836734693878</c:v>
                </c:pt>
                <c:pt idx="1">
                  <c:v>10.424242424242424</c:v>
                </c:pt>
                <c:pt idx="2">
                  <c:v>8.75</c:v>
                </c:pt>
                <c:pt idx="3">
                  <c:v>8.0588235294117645</c:v>
                </c:pt>
                <c:pt idx="4">
                  <c:v>7.416666666666667</c:v>
                </c:pt>
                <c:pt idx="5">
                  <c:v>12.35483870967742</c:v>
                </c:pt>
                <c:pt idx="6">
                  <c:v>11.428571428571429</c:v>
                </c:pt>
                <c:pt idx="7">
                  <c:v>9.454545454545455</c:v>
                </c:pt>
                <c:pt idx="8">
                  <c:v>8.454545454545455</c:v>
                </c:pt>
                <c:pt idx="9">
                  <c:v>7.666666666666667</c:v>
                </c:pt>
                <c:pt idx="10">
                  <c:v>5.166666666666667</c:v>
                </c:pt>
                <c:pt idx="11">
                  <c:v>12.545454545454545</c:v>
                </c:pt>
                <c:pt idx="12">
                  <c:v>7.333333333333333</c:v>
                </c:pt>
                <c:pt idx="13">
                  <c:v>13.161290322580646</c:v>
                </c:pt>
                <c:pt idx="14">
                  <c:v>7.8</c:v>
                </c:pt>
                <c:pt idx="15">
                  <c:v>11.857142857142858</c:v>
                </c:pt>
                <c:pt idx="16" formatCode="0.0">
                  <c:v>10.94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9531-42EC-BCC6-F3EB781DD1E4}"/>
            </c:ext>
          </c:extLst>
        </c:ser>
        <c:ser>
          <c:idx val="3"/>
          <c:order val="3"/>
          <c:tx>
            <c:strRef>
              <c:f>'РУ средний балл'!$F$4</c:f>
              <c:strCache>
                <c:ptCount val="1"/>
                <c:pt idx="0">
                  <c:v>Верхняя граница довер, интервала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strRef>
              <c:f>('РУ средний балл'!$B$5:$B$11,'РУ средний балл'!$B$13:$B$22)</c:f>
              <c:strCache>
                <c:ptCount val="17"/>
                <c:pt idx="0">
                  <c:v>МБОУ «Гимназия № 13» г. Аргуна</c:v>
                </c:pt>
                <c:pt idx="1">
                  <c:v>МБОУ «СОШ № 1» г. Аргун</c:v>
                </c:pt>
                <c:pt idx="2">
                  <c:v>МБОУ «СОШ № 1» с. Чечен-Аул</c:v>
                </c:pt>
                <c:pt idx="3">
                  <c:v>МБОУ «СОШ  № 2» г. Аргуна имени Героя России Канти Абдурахманова</c:v>
                </c:pt>
                <c:pt idx="4">
                  <c:v>МБОУ «СОШ №2» с. Чечен-Аул</c:v>
                </c:pt>
                <c:pt idx="5">
                  <c:v>МБОУ «СОШ № 3» г. Аргун</c:v>
                </c:pt>
                <c:pt idx="6">
                  <c:v>МБОУ «СОШ № 4» г. Аргун</c:v>
                </c:pt>
                <c:pt idx="7">
                  <c:v>МБОУ «СОШ № 6 г. Аргун»</c:v>
                </c:pt>
                <c:pt idx="8">
                  <c:v>МБОУ «СОШ №1» с. Бердыкель</c:v>
                </c:pt>
                <c:pt idx="9">
                  <c:v>МБОУ «СОШ № 3» с. Чечен-Аул</c:v>
                </c:pt>
                <c:pt idx="10">
                  <c:v>МБОУ «СОШ №2» с. Бердыкель</c:v>
                </c:pt>
                <c:pt idx="11">
                  <c:v>МБОУ "Центр образования" г. Аргуна им. А.-Х. Кадырова</c:v>
                </c:pt>
                <c:pt idx="12">
                  <c:v>МБОУ "СОШ №7" г.Аргун</c:v>
                </c:pt>
                <c:pt idx="13">
                  <c:v>МБОУ «СОШ №4 с. Чечен - Аул»</c:v>
                </c:pt>
                <c:pt idx="14">
                  <c:v>МБОУ СОШ №9 г.Аргун</c:v>
                </c:pt>
                <c:pt idx="15">
                  <c:v>МБОУ «СОШ 3 с.Бердыкель»</c:v>
                </c:pt>
                <c:pt idx="16">
                  <c:v>г.о. Аргун</c:v>
                </c:pt>
              </c:strCache>
            </c:strRef>
          </c:xVal>
          <c:yVal>
            <c:numRef>
              <c:f>('РУ средний балл'!$F$5:$F$11,'РУ средний балл'!$F$13:$F$22)</c:f>
              <c:numCache>
                <c:formatCode>0.00</c:formatCode>
                <c:ptCount val="17"/>
                <c:pt idx="0">
                  <c:v>11.951546612069459</c:v>
                </c:pt>
                <c:pt idx="1">
                  <c:v>11.951546612069459</c:v>
                </c:pt>
                <c:pt idx="2">
                  <c:v>11.951546612069459</c:v>
                </c:pt>
                <c:pt idx="3">
                  <c:v>11.951546612069459</c:v>
                </c:pt>
                <c:pt idx="4">
                  <c:v>11.951546612069459</c:v>
                </c:pt>
                <c:pt idx="5">
                  <c:v>11.951546612069459</c:v>
                </c:pt>
                <c:pt idx="6">
                  <c:v>11.951546612069459</c:v>
                </c:pt>
                <c:pt idx="7">
                  <c:v>11.951546612069459</c:v>
                </c:pt>
                <c:pt idx="8">
                  <c:v>11.951546612069459</c:v>
                </c:pt>
                <c:pt idx="9">
                  <c:v>11.951546612069459</c:v>
                </c:pt>
                <c:pt idx="10">
                  <c:v>11.951546612069459</c:v>
                </c:pt>
                <c:pt idx="11">
                  <c:v>11.951546612069459</c:v>
                </c:pt>
                <c:pt idx="12">
                  <c:v>11.951546612069459</c:v>
                </c:pt>
                <c:pt idx="13">
                  <c:v>11.951546612069459</c:v>
                </c:pt>
                <c:pt idx="14">
                  <c:v>11.951546612069459</c:v>
                </c:pt>
                <c:pt idx="15">
                  <c:v>11.951546612069459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9531-42EC-BCC6-F3EB781DD1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2994224"/>
        <c:axId val="355058832"/>
      </c:scatterChart>
      <c:catAx>
        <c:axId val="322994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55058832"/>
        <c:crosses val="autoZero"/>
        <c:auto val="1"/>
        <c:lblAlgn val="ctr"/>
        <c:lblOffset val="100"/>
        <c:noMultiLvlLbl val="0"/>
      </c:catAx>
      <c:valAx>
        <c:axId val="355058832"/>
        <c:scaling>
          <c:orientation val="minMax"/>
          <c:max val="16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22994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spPr>
            <a:solidFill>
              <a:srgbClr val="4472C4"/>
            </a:solidFill>
            <a:ln cmpd="sng">
              <a:solidFill>
                <a:srgbClr val="0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sz="1400" b="0" i="0"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'Выполнение заданий РУ'!$C$4:$C$29</c:f>
              <c:numCache>
                <c:formatCode>0%</c:formatCode>
                <c:ptCount val="26"/>
                <c:pt idx="0">
                  <c:v>0.73934837092731831</c:v>
                </c:pt>
                <c:pt idx="1">
                  <c:v>0.55137844611528819</c:v>
                </c:pt>
                <c:pt idx="2">
                  <c:v>0.40601503759398494</c:v>
                </c:pt>
                <c:pt idx="3">
                  <c:v>0.54887218045112784</c:v>
                </c:pt>
                <c:pt idx="4">
                  <c:v>0.51127819548872178</c:v>
                </c:pt>
                <c:pt idx="5">
                  <c:v>0.64160401002506262</c:v>
                </c:pt>
                <c:pt idx="6">
                  <c:v>0.72180451127819545</c:v>
                </c:pt>
                <c:pt idx="7">
                  <c:v>0.65664160401002503</c:v>
                </c:pt>
                <c:pt idx="8">
                  <c:v>0.44360902255639095</c:v>
                </c:pt>
                <c:pt idx="9">
                  <c:v>0.56390977443609025</c:v>
                </c:pt>
                <c:pt idx="10">
                  <c:v>0.46616541353383456</c:v>
                </c:pt>
                <c:pt idx="11">
                  <c:v>0.2982456140350877</c:v>
                </c:pt>
                <c:pt idx="12">
                  <c:v>0.31328320802005011</c:v>
                </c:pt>
                <c:pt idx="13">
                  <c:v>0.42105263157894735</c:v>
                </c:pt>
                <c:pt idx="14">
                  <c:v>0.44611528822055135</c:v>
                </c:pt>
                <c:pt idx="15">
                  <c:v>0.2907268170426065</c:v>
                </c:pt>
                <c:pt idx="16">
                  <c:v>0.52380952380952384</c:v>
                </c:pt>
                <c:pt idx="17">
                  <c:v>0.3032581453634085</c:v>
                </c:pt>
                <c:pt idx="18">
                  <c:v>0.59398496240601506</c:v>
                </c:pt>
                <c:pt idx="19">
                  <c:v>0.25563909774436089</c:v>
                </c:pt>
                <c:pt idx="20">
                  <c:v>0.32581453634085211</c:v>
                </c:pt>
                <c:pt idx="21">
                  <c:v>0.47619047619047616</c:v>
                </c:pt>
                <c:pt idx="22">
                  <c:v>0.2781954887218045</c:v>
                </c:pt>
                <c:pt idx="23">
                  <c:v>0.55889724310776945</c:v>
                </c:pt>
                <c:pt idx="24">
                  <c:v>0.30827067669172931</c:v>
                </c:pt>
                <c:pt idx="25">
                  <c:v>0.52631578947368418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c14:spPr>
              </c14:invertSolidFillFmt>
            </c:ext>
            <c:ext xmlns:c16="http://schemas.microsoft.com/office/drawing/2014/chart" uri="{C3380CC4-5D6E-409C-BE32-E72D297353CC}">
              <c16:uniqueId val="{00000000-009C-4F28-87AB-B99D9991B1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356664"/>
        <c:axId val="1648690591"/>
      </c:barChart>
      <c:catAx>
        <c:axId val="833566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ru-RU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 lvl="0">
              <a:defRPr sz="1400" b="0" i="0">
                <a:solidFill>
                  <a:srgbClr val="000000"/>
                </a:solidFill>
                <a:latin typeface="+mn-lt"/>
              </a:defRPr>
            </a:pPr>
            <a:endParaRPr lang="ru-RU"/>
          </a:p>
        </c:txPr>
        <c:crossAx val="1648690591"/>
        <c:crosses val="autoZero"/>
        <c:auto val="1"/>
        <c:lblAlgn val="ctr"/>
        <c:lblOffset val="100"/>
        <c:noMultiLvlLbl val="1"/>
      </c:catAx>
      <c:valAx>
        <c:axId val="1648690591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ru-RU"/>
              </a:p>
            </c:rich>
          </c:tx>
          <c:overlay val="0"/>
        </c:title>
        <c:numFmt formatCode="0%" sourceLinked="1"/>
        <c:majorTickMark val="none"/>
        <c:minorTickMark val="none"/>
        <c:tickLblPos val="nextTo"/>
        <c:spPr>
          <a:ln/>
        </c:spPr>
        <c:txPr>
          <a:bodyPr/>
          <a:lstStyle/>
          <a:p>
            <a:pPr lvl="0">
              <a:defRPr sz="1400" b="0" i="0">
                <a:solidFill>
                  <a:srgbClr val="000000"/>
                </a:solidFill>
                <a:latin typeface="+mn-lt"/>
              </a:defRPr>
            </a:pPr>
            <a:endParaRPr lang="ru-RU"/>
          </a:p>
        </c:txPr>
        <c:crossAx val="83356664"/>
        <c:crosses val="autoZero"/>
        <c:crossBetween val="between"/>
      </c:valAx>
    </c:plotArea>
    <c:plotVisOnly val="1"/>
    <c:dispBlanksAs val="zero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spPr>
            <a:solidFill>
              <a:srgbClr val="00B050"/>
            </a:solidFill>
            <a:ln cmpd="sng">
              <a:solidFill>
                <a:srgbClr val="0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1"/>
          <c:dPt>
            <c:idx val="0"/>
            <c:invertIfNegative val="1"/>
            <c:bubble3D val="0"/>
            <c:spPr>
              <a:solidFill>
                <a:srgbClr val="FF0000"/>
              </a:solidFill>
              <a:ln cmpd="sng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C-C1F6-480D-A428-8BA330C42EAA}"/>
              </c:ext>
            </c:extLst>
          </c:dPt>
          <c:dPt>
            <c:idx val="1"/>
            <c:invertIfNegative val="1"/>
            <c:bubble3D val="0"/>
            <c:spPr>
              <a:solidFill>
                <a:srgbClr val="FF0000"/>
              </a:solidFill>
              <a:ln cmpd="sng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C1F6-480D-A428-8BA330C42EAA}"/>
              </c:ext>
            </c:extLst>
          </c:dPt>
          <c:dPt>
            <c:idx val="2"/>
            <c:invertIfNegative val="1"/>
            <c:bubble3D val="0"/>
            <c:spPr>
              <a:solidFill>
                <a:srgbClr val="FF0000"/>
              </a:solidFill>
              <a:ln cmpd="sng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A-C1F6-480D-A428-8BA330C42EAA}"/>
              </c:ext>
            </c:extLst>
          </c:dPt>
          <c:dPt>
            <c:idx val="3"/>
            <c:invertIfNegative val="1"/>
            <c:bubble3D val="0"/>
            <c:spPr>
              <a:solidFill>
                <a:srgbClr val="FF0000"/>
              </a:solidFill>
              <a:ln cmpd="sng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C1F6-480D-A428-8BA330C42EAA}"/>
              </c:ext>
            </c:extLst>
          </c:dPt>
          <c:dPt>
            <c:idx val="4"/>
            <c:invertIfNegative val="1"/>
            <c:bubble3D val="0"/>
            <c:spPr>
              <a:solidFill>
                <a:srgbClr val="FF0000"/>
              </a:solidFill>
              <a:ln cmpd="sng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8-C1F6-480D-A428-8BA330C42EAA}"/>
              </c:ext>
            </c:extLst>
          </c:dPt>
          <c:dPt>
            <c:idx val="5"/>
            <c:invertIfNegative val="1"/>
            <c:bubble3D val="0"/>
            <c:spPr>
              <a:solidFill>
                <a:srgbClr val="FF0000"/>
              </a:solidFill>
              <a:ln cmpd="sng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C1F6-480D-A428-8BA330C42EAA}"/>
              </c:ext>
            </c:extLst>
          </c:dPt>
          <c:dPt>
            <c:idx val="6"/>
            <c:invertIfNegative val="1"/>
            <c:bubble3D val="0"/>
            <c:spPr>
              <a:solidFill>
                <a:srgbClr val="FF0000"/>
              </a:solidFill>
              <a:ln cmpd="sng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6-C1F6-480D-A428-8BA330C42EAA}"/>
              </c:ext>
            </c:extLst>
          </c:dPt>
          <c:dPt>
            <c:idx val="7"/>
            <c:invertIfNegative val="1"/>
            <c:bubble3D val="0"/>
            <c:spPr>
              <a:solidFill>
                <a:srgbClr val="FF0000"/>
              </a:solidFill>
              <a:ln cmpd="sng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C1F6-480D-A428-8BA330C42EAA}"/>
              </c:ext>
            </c:extLst>
          </c:dPt>
          <c:dPt>
            <c:idx val="8"/>
            <c:invertIfNegative val="1"/>
            <c:bubble3D val="0"/>
            <c:spPr>
              <a:solidFill>
                <a:srgbClr val="FF0000"/>
              </a:solidFill>
              <a:ln cmpd="sng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4-C1F6-480D-A428-8BA330C42EAA}"/>
              </c:ext>
            </c:extLst>
          </c:dPt>
          <c:dPt>
            <c:idx val="9"/>
            <c:invertIfNegative val="1"/>
            <c:bubble3D val="0"/>
            <c:spPr>
              <a:solidFill>
                <a:srgbClr val="FF0000"/>
              </a:solidFill>
              <a:ln cmpd="sng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C1F6-480D-A428-8BA330C42EAA}"/>
              </c:ext>
            </c:extLst>
          </c:dPt>
          <c:dPt>
            <c:idx val="10"/>
            <c:invertIfNegative val="1"/>
            <c:bubble3D val="0"/>
            <c:spPr>
              <a:solidFill>
                <a:srgbClr val="FF0000"/>
              </a:solidFill>
              <a:ln cmpd="sng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2-C1F6-480D-A428-8BA330C42EAA}"/>
              </c:ext>
            </c:extLst>
          </c:dPt>
          <c:dPt>
            <c:idx val="11"/>
            <c:invertIfNegative val="1"/>
            <c:bubble3D val="0"/>
            <c:spPr>
              <a:solidFill>
                <a:srgbClr val="339C66"/>
              </a:solidFill>
              <a:ln cmpd="sng">
                <a:solidFill>
                  <a:srgbClr val="000000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C1F6-480D-A428-8BA330C42EA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sz="1200" b="0" i="0"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'РУ распределение баллов'!$A$4:$A$33</c:f>
              <c:numCache>
                <c:formatCode>General</c:formatCode>
                <c:ptCount val="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</c:numCache>
            </c:numRef>
          </c:cat>
          <c:val>
            <c:numRef>
              <c:f>'РУ распределение баллов'!$B$4:$B$33</c:f>
              <c:numCache>
                <c:formatCode>0.00%</c:formatCode>
                <c:ptCount val="30"/>
                <c:pt idx="0">
                  <c:v>7.5187969924812026E-3</c:v>
                </c:pt>
                <c:pt idx="1">
                  <c:v>1.7543859649122806E-2</c:v>
                </c:pt>
                <c:pt idx="2">
                  <c:v>2.2556390977443608E-2</c:v>
                </c:pt>
                <c:pt idx="3">
                  <c:v>1.7543859649122806E-2</c:v>
                </c:pt>
                <c:pt idx="4">
                  <c:v>3.007518796992481E-2</c:v>
                </c:pt>
                <c:pt idx="5">
                  <c:v>2.0050125313283207E-2</c:v>
                </c:pt>
                <c:pt idx="6">
                  <c:v>3.007518796992481E-2</c:v>
                </c:pt>
                <c:pt idx="7">
                  <c:v>2.7568922305764409E-2</c:v>
                </c:pt>
                <c:pt idx="8">
                  <c:v>2.5062656641604009E-2</c:v>
                </c:pt>
                <c:pt idx="9">
                  <c:v>2.7568922305764409E-2</c:v>
                </c:pt>
                <c:pt idx="10">
                  <c:v>4.7619047619047616E-2</c:v>
                </c:pt>
                <c:pt idx="11">
                  <c:v>6.0150375939849621E-2</c:v>
                </c:pt>
                <c:pt idx="12">
                  <c:v>9.7744360902255634E-2</c:v>
                </c:pt>
                <c:pt idx="13">
                  <c:v>0.10776942355889724</c:v>
                </c:pt>
                <c:pt idx="14">
                  <c:v>7.5187969924812026E-2</c:v>
                </c:pt>
                <c:pt idx="15">
                  <c:v>4.5112781954887216E-2</c:v>
                </c:pt>
                <c:pt idx="16">
                  <c:v>7.2681704260651625E-2</c:v>
                </c:pt>
                <c:pt idx="17">
                  <c:v>5.5137844611528819E-2</c:v>
                </c:pt>
                <c:pt idx="18">
                  <c:v>2.5062656641604009E-2</c:v>
                </c:pt>
                <c:pt idx="19">
                  <c:v>4.5112781954887216E-2</c:v>
                </c:pt>
                <c:pt idx="20">
                  <c:v>3.5087719298245612E-2</c:v>
                </c:pt>
                <c:pt idx="21">
                  <c:v>2.0050125313283207E-2</c:v>
                </c:pt>
                <c:pt idx="22">
                  <c:v>2.7568922305764409E-2</c:v>
                </c:pt>
                <c:pt idx="23">
                  <c:v>2.5062656641604009E-2</c:v>
                </c:pt>
                <c:pt idx="24">
                  <c:v>1.2531328320802004E-2</c:v>
                </c:pt>
                <c:pt idx="25">
                  <c:v>1.0025062656641603E-2</c:v>
                </c:pt>
                <c:pt idx="26">
                  <c:v>7.5187969924812026E-3</c:v>
                </c:pt>
                <c:pt idx="27">
                  <c:v>2.5062656641604009E-3</c:v>
                </c:pt>
                <c:pt idx="28">
                  <c:v>0</c:v>
                </c:pt>
                <c:pt idx="29">
                  <c:v>2.5062656641604009E-3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c14:spPr>
              </c14:invertSolidFillFmt>
            </c:ext>
            <c:ext xmlns:c16="http://schemas.microsoft.com/office/drawing/2014/chart" uri="{C3380CC4-5D6E-409C-BE32-E72D297353CC}">
              <c16:uniqueId val="{00000000-C1F6-480D-A428-8BA330C42E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316686967"/>
        <c:axId val="205072565"/>
      </c:barChart>
      <c:catAx>
        <c:axId val="1316686967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ru-RU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 lvl="0">
              <a:defRPr sz="1400" b="0" i="0">
                <a:solidFill>
                  <a:srgbClr val="000000"/>
                </a:solidFill>
                <a:latin typeface="+mn-lt"/>
              </a:defRPr>
            </a:pPr>
            <a:endParaRPr lang="ru-RU"/>
          </a:p>
        </c:txPr>
        <c:crossAx val="205072565"/>
        <c:crosses val="autoZero"/>
        <c:auto val="1"/>
        <c:lblAlgn val="ctr"/>
        <c:lblOffset val="100"/>
        <c:noMultiLvlLbl val="1"/>
      </c:catAx>
      <c:valAx>
        <c:axId val="205072565"/>
        <c:scaling>
          <c:orientation val="minMax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ru-RU"/>
              </a:p>
            </c:rich>
          </c:tx>
          <c:overlay val="0"/>
        </c:title>
        <c:numFmt formatCode="0.00%" sourceLinked="1"/>
        <c:majorTickMark val="none"/>
        <c:minorTickMark val="none"/>
        <c:tickLblPos val="nextTo"/>
        <c:spPr>
          <a:ln/>
        </c:spPr>
        <c:txPr>
          <a:bodyPr/>
          <a:lstStyle/>
          <a:p>
            <a:pPr lvl="0">
              <a:defRPr sz="1400" b="0" i="0">
                <a:solidFill>
                  <a:srgbClr val="000000"/>
                </a:solidFill>
                <a:latin typeface="+mn-lt"/>
              </a:defRPr>
            </a:pPr>
            <a:endParaRPr lang="ru-RU"/>
          </a:p>
        </c:txPr>
        <c:crossAx val="1316686967"/>
        <c:crosses val="autoZero"/>
        <c:crossBetween val="between"/>
      </c:valAx>
    </c:plotArea>
    <c:plotVisOnly val="1"/>
    <c:dispBlanksAs val="zero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878126717768256E-2"/>
          <c:y val="2.4447494601631946E-2"/>
          <c:w val="0.8961104804129103"/>
          <c:h val="0.68878645879360689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Лист1!$E$5:$E$21</c:f>
              <c:strCache>
                <c:ptCount val="17"/>
                <c:pt idx="0">
                  <c:v>МБОУ «Гимназия № 13» г. Аргуна</c:v>
                </c:pt>
                <c:pt idx="1">
                  <c:v>МБОУ «СОШ № 1» г. Аргун</c:v>
                </c:pt>
                <c:pt idx="2">
                  <c:v>МБОУ «СОШ № 1» с. Чечен-Аул</c:v>
                </c:pt>
                <c:pt idx="3">
                  <c:v>МБОУ «СОШ  № 2» г. Аргуна имени Героя России Канти Абдурахманова</c:v>
                </c:pt>
                <c:pt idx="4">
                  <c:v>МБОУ «СОШ №2» с. Чечен-Аул</c:v>
                </c:pt>
                <c:pt idx="5">
                  <c:v>МБОУ «СОШ № 3» г. Аргун</c:v>
                </c:pt>
                <c:pt idx="6">
                  <c:v>МБОУ «СОШ № 4» г. Аргун</c:v>
                </c:pt>
                <c:pt idx="7">
                  <c:v>МБОУ «СОШ № 5 г. Аргун»</c:v>
                </c:pt>
                <c:pt idx="8">
                  <c:v>МБОУ «СОШ № 6 г. Аргун»</c:v>
                </c:pt>
                <c:pt idx="9">
                  <c:v>МБОУ «СОШ №1» с. Бердыкель</c:v>
                </c:pt>
                <c:pt idx="10">
                  <c:v>МБОУ «СОШ № 3» с. Чечен-Аул</c:v>
                </c:pt>
                <c:pt idx="11">
                  <c:v>МБОУ «СОШ №2» с. Бердыкель</c:v>
                </c:pt>
                <c:pt idx="12">
                  <c:v>МБОУ "Центр образования" г. Аргуна им. А.-Х. Кадырова</c:v>
                </c:pt>
                <c:pt idx="13">
                  <c:v>МБОУ "СОШ №7" г.Аргун</c:v>
                </c:pt>
                <c:pt idx="14">
                  <c:v>МБОУ «СОШ №4 с. Чечен - Аул»</c:v>
                </c:pt>
                <c:pt idx="15">
                  <c:v>МБОУ СОШ №9 г.Аргун</c:v>
                </c:pt>
                <c:pt idx="16">
                  <c:v>МБОУ «СОШ 3 с.Бердыкель»</c:v>
                </c:pt>
              </c:strCache>
            </c:strRef>
          </c:cat>
          <c:val>
            <c:numRef>
              <c:f>Лист1!$F$5:$F$21</c:f>
              <c:numCache>
                <c:formatCode>0.00%</c:formatCode>
                <c:ptCount val="17"/>
                <c:pt idx="0">
                  <c:v>0.97872340425531912</c:v>
                </c:pt>
                <c:pt idx="1">
                  <c:v>0.88888888888888884</c:v>
                </c:pt>
                <c:pt idx="2">
                  <c:v>0.5</c:v>
                </c:pt>
                <c:pt idx="3">
                  <c:v>0.26470588235294118</c:v>
                </c:pt>
                <c:pt idx="4">
                  <c:v>0.41666666666666669</c:v>
                </c:pt>
                <c:pt idx="5">
                  <c:v>0.83870967741935487</c:v>
                </c:pt>
                <c:pt idx="6">
                  <c:v>0.7857142857142857</c:v>
                </c:pt>
                <c:pt idx="7">
                  <c:v>0.6</c:v>
                </c:pt>
                <c:pt idx="8">
                  <c:v>0.36363636363636365</c:v>
                </c:pt>
                <c:pt idx="9">
                  <c:v>0.75757575757575757</c:v>
                </c:pt>
                <c:pt idx="10">
                  <c:v>0.48</c:v>
                </c:pt>
                <c:pt idx="11">
                  <c:v>0.5</c:v>
                </c:pt>
                <c:pt idx="12">
                  <c:v>1</c:v>
                </c:pt>
                <c:pt idx="13">
                  <c:v>1</c:v>
                </c:pt>
                <c:pt idx="14">
                  <c:v>0.77419354838709675</c:v>
                </c:pt>
                <c:pt idx="15">
                  <c:v>0.8</c:v>
                </c:pt>
                <c:pt idx="16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17-4607-A656-81CDADA577C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74465840"/>
        <c:axId val="474466496"/>
      </c:barChart>
      <c:catAx>
        <c:axId val="4744658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474466496"/>
        <c:crosses val="autoZero"/>
        <c:auto val="1"/>
        <c:lblAlgn val="ctr"/>
        <c:lblOffset val="100"/>
        <c:noMultiLvlLbl val="0"/>
      </c:catAx>
      <c:valAx>
        <c:axId val="474466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44658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rgbClr val="FF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r>
              <a:rPr lang="ru-RU" sz="1800" dirty="0">
                <a:solidFill>
                  <a:srgbClr val="FF0000"/>
                </a:solidFill>
              </a:rPr>
              <a:t>Доверительный интервал по русскому языку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rgbClr val="FF000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5.507980421366248E-2"/>
          <c:y val="9.9642106994576624E-2"/>
          <c:w val="0.93253280839895014"/>
          <c:h val="0.45442025121815766"/>
        </c:manualLayout>
      </c:layout>
      <c:areaChart>
        <c:grouping val="standard"/>
        <c:varyColors val="0"/>
        <c:ser>
          <c:idx val="1"/>
          <c:order val="1"/>
          <c:tx>
            <c:strRef>
              <c:f>'РУ средний балл'!$D$4</c:f>
              <c:strCache>
                <c:ptCount val="1"/>
                <c:pt idx="0">
                  <c:v>г.о. Аргун</c:v>
                </c:pt>
              </c:strCache>
            </c:strRef>
          </c:tx>
          <c:spPr>
            <a:noFill/>
            <a:ln>
              <a:noFill/>
            </a:ln>
            <a:effectLst/>
          </c:spPr>
          <c:cat>
            <c:strRef>
              <c:f>('РУ средний балл'!$B$5:$B$11,'РУ средний балл'!$B$13:$B$22)</c:f>
              <c:strCache>
                <c:ptCount val="17"/>
                <c:pt idx="0">
                  <c:v>МБОУ «Гимназия № 13» г. Аргуна</c:v>
                </c:pt>
                <c:pt idx="1">
                  <c:v>МБОУ «СОШ № 1» г. Аргун</c:v>
                </c:pt>
                <c:pt idx="2">
                  <c:v>МБОУ «СОШ № 1» с. Чечен-Аул</c:v>
                </c:pt>
                <c:pt idx="3">
                  <c:v>МБОУ «СОШ  № 2» г. Аргуна имени Героя России Канти Абдурахманова</c:v>
                </c:pt>
                <c:pt idx="4">
                  <c:v>МБОУ «СОШ №2» с. Чечен-Аул</c:v>
                </c:pt>
                <c:pt idx="5">
                  <c:v>МБОУ «СОШ № 3» г. Аргун</c:v>
                </c:pt>
                <c:pt idx="6">
                  <c:v>МБОУ «СОШ № 4» г. Аргун</c:v>
                </c:pt>
                <c:pt idx="7">
                  <c:v>МБОУ «СОШ № 6 г. Аргун»</c:v>
                </c:pt>
                <c:pt idx="8">
                  <c:v>МБОУ «СОШ №1» с. Бердыкель</c:v>
                </c:pt>
                <c:pt idx="9">
                  <c:v>МБОУ «СОШ № 3» с. Чечен-Аул</c:v>
                </c:pt>
                <c:pt idx="10">
                  <c:v>МБОУ «СОШ №2» с. Бердыкель</c:v>
                </c:pt>
                <c:pt idx="11">
                  <c:v>МБОУ "Центр образования" г. Аргуна им. А.-Х. Кадырова</c:v>
                </c:pt>
                <c:pt idx="12">
                  <c:v>МБОУ "СОШ №7" г.Аргун</c:v>
                </c:pt>
                <c:pt idx="13">
                  <c:v>МБОУ «СОШ №4 с. Чечен - Аул»</c:v>
                </c:pt>
                <c:pt idx="14">
                  <c:v>МБОУ СОШ №9 г.Аргун</c:v>
                </c:pt>
                <c:pt idx="15">
                  <c:v>МБОУ «СОШ 3 с.Бердыкель»</c:v>
                </c:pt>
                <c:pt idx="16">
                  <c:v>г.о. Аргун</c:v>
                </c:pt>
              </c:strCache>
            </c:strRef>
          </c:cat>
          <c:val>
            <c:numRef>
              <c:f>('РУ средний балл'!$D$5:$D$11,'РУ средний балл'!$D$13:$D$22)</c:f>
              <c:numCache>
                <c:formatCode>0.00</c:formatCode>
                <c:ptCount val="17"/>
                <c:pt idx="0">
                  <c:v>13.200501253132799</c:v>
                </c:pt>
                <c:pt idx="1">
                  <c:v>13.200501253132799</c:v>
                </c:pt>
                <c:pt idx="2">
                  <c:v>13.200501253132799</c:v>
                </c:pt>
                <c:pt idx="3">
                  <c:v>13.200501253132799</c:v>
                </c:pt>
                <c:pt idx="4">
                  <c:v>13.200501253132799</c:v>
                </c:pt>
                <c:pt idx="5">
                  <c:v>13.200501253132799</c:v>
                </c:pt>
                <c:pt idx="6">
                  <c:v>13.200501253132799</c:v>
                </c:pt>
                <c:pt idx="7">
                  <c:v>13.200501253132799</c:v>
                </c:pt>
                <c:pt idx="8">
                  <c:v>13.200501253132799</c:v>
                </c:pt>
                <c:pt idx="9">
                  <c:v>13.200501253132799</c:v>
                </c:pt>
                <c:pt idx="10">
                  <c:v>13.200501253132799</c:v>
                </c:pt>
                <c:pt idx="11">
                  <c:v>13.200501253132799</c:v>
                </c:pt>
                <c:pt idx="12">
                  <c:v>13.200501253132799</c:v>
                </c:pt>
                <c:pt idx="13">
                  <c:v>13.200501253132799</c:v>
                </c:pt>
                <c:pt idx="14">
                  <c:v>13.200501253132799</c:v>
                </c:pt>
                <c:pt idx="15">
                  <c:v>13.200501253132799</c:v>
                </c:pt>
                <c:pt idx="16">
                  <c:v>13.200501253132799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4A-40B6-A4E2-60CCCCAF0A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2994224"/>
        <c:axId val="355058832"/>
      </c:areaChart>
      <c:lineChart>
        <c:grouping val="standard"/>
        <c:varyColors val="0"/>
        <c:ser>
          <c:idx val="2"/>
          <c:order val="2"/>
          <c:tx>
            <c:strRef>
              <c:f>'РУ средний балл'!$E$4</c:f>
              <c:strCache>
                <c:ptCount val="1"/>
                <c:pt idx="0">
                  <c:v>Нижняя граница довер, интервала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cat>
            <c:strRef>
              <c:f>('РУ средний балл'!$B$5:$B$11,'РУ средний балл'!$B$13:$B$22)</c:f>
              <c:strCache>
                <c:ptCount val="17"/>
                <c:pt idx="0">
                  <c:v>МБОУ «Гимназия № 13» г. Аргуна</c:v>
                </c:pt>
                <c:pt idx="1">
                  <c:v>МБОУ «СОШ № 1» г. Аргун</c:v>
                </c:pt>
                <c:pt idx="2">
                  <c:v>МБОУ «СОШ № 1» с. Чечен-Аул</c:v>
                </c:pt>
                <c:pt idx="3">
                  <c:v>МБОУ «СОШ  № 2» г. Аргуна имени Героя России Канти Абдурахманова</c:v>
                </c:pt>
                <c:pt idx="4">
                  <c:v>МБОУ «СОШ №2» с. Чечен-Аул</c:v>
                </c:pt>
                <c:pt idx="5">
                  <c:v>МБОУ «СОШ № 3» г. Аргун</c:v>
                </c:pt>
                <c:pt idx="6">
                  <c:v>МБОУ «СОШ № 4» г. Аргун</c:v>
                </c:pt>
                <c:pt idx="7">
                  <c:v>МБОУ «СОШ № 6 г. Аргун»</c:v>
                </c:pt>
                <c:pt idx="8">
                  <c:v>МБОУ «СОШ №1» с. Бердыкель</c:v>
                </c:pt>
                <c:pt idx="9">
                  <c:v>МБОУ «СОШ № 3» с. Чечен-Аул</c:v>
                </c:pt>
                <c:pt idx="10">
                  <c:v>МБОУ «СОШ №2» с. Бердыкель</c:v>
                </c:pt>
                <c:pt idx="11">
                  <c:v>МБОУ "Центр образования" г. Аргуна им. А.-Х. Кадырова</c:v>
                </c:pt>
                <c:pt idx="12">
                  <c:v>МБОУ "СОШ №7" г.Аргун</c:v>
                </c:pt>
                <c:pt idx="13">
                  <c:v>МБОУ «СОШ №4 с. Чечен - Аул»</c:v>
                </c:pt>
                <c:pt idx="14">
                  <c:v>МБОУ СОШ №9 г.Аргун</c:v>
                </c:pt>
                <c:pt idx="15">
                  <c:v>МБОУ «СОШ 3 с.Бердыкель»</c:v>
                </c:pt>
                <c:pt idx="16">
                  <c:v>г.о. Аргун</c:v>
                </c:pt>
              </c:strCache>
            </c:strRef>
          </c:cat>
          <c:val>
            <c:numRef>
              <c:f>('РУ средний балл'!$E$5:$E$11,'РУ средний балл'!$E$13:$E$22)</c:f>
              <c:numCache>
                <c:formatCode>0.00</c:formatCode>
                <c:ptCount val="17"/>
                <c:pt idx="0">
                  <c:v>11.438005050333455</c:v>
                </c:pt>
                <c:pt idx="1">
                  <c:v>11.438005050333455</c:v>
                </c:pt>
                <c:pt idx="2">
                  <c:v>11.438005050333455</c:v>
                </c:pt>
                <c:pt idx="3">
                  <c:v>11.438005050333455</c:v>
                </c:pt>
                <c:pt idx="4">
                  <c:v>11.438005050333455</c:v>
                </c:pt>
                <c:pt idx="5">
                  <c:v>11.438005050333455</c:v>
                </c:pt>
                <c:pt idx="6">
                  <c:v>11.438005050333455</c:v>
                </c:pt>
                <c:pt idx="7">
                  <c:v>11.438005050333455</c:v>
                </c:pt>
                <c:pt idx="8">
                  <c:v>11.438005050333455</c:v>
                </c:pt>
                <c:pt idx="9">
                  <c:v>11.438005050333455</c:v>
                </c:pt>
                <c:pt idx="10">
                  <c:v>11.438005050333455</c:v>
                </c:pt>
                <c:pt idx="11">
                  <c:v>11.438005050333455</c:v>
                </c:pt>
                <c:pt idx="12">
                  <c:v>11.438005050333455</c:v>
                </c:pt>
                <c:pt idx="13">
                  <c:v>11.438005050333455</c:v>
                </c:pt>
                <c:pt idx="14">
                  <c:v>11.438005050333455</c:v>
                </c:pt>
                <c:pt idx="15">
                  <c:v>11.438005050333455</c:v>
                </c:pt>
                <c:pt idx="16">
                  <c:v>11.438005050333455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E4A-40B6-A4E2-60CCCCAF0A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22994224"/>
        <c:axId val="355058832"/>
      </c:lineChart>
      <c:scatterChart>
        <c:scatterStyle val="lineMarker"/>
        <c:varyColors val="0"/>
        <c:ser>
          <c:idx val="0"/>
          <c:order val="0"/>
          <c:tx>
            <c:strRef>
              <c:f>'РУ средний балл'!$C$4</c:f>
              <c:strCache>
                <c:ptCount val="1"/>
                <c:pt idx="0">
                  <c:v>Средний балл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5"/>
              <c:layout>
                <c:manualLayout>
                  <c:x val="-3.853563962562171E-3"/>
                  <c:y val="1.71379652080414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E4A-40B6-A4E2-60CCCCAF0ACD}"/>
                </c:ext>
              </c:extLst>
            </c:dLbl>
            <c:dLbl>
              <c:idx val="7"/>
              <c:layout>
                <c:manualLayout>
                  <c:x val="-3.9800988788186817E-2"/>
                  <c:y val="-3.0075187969924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4A-40B6-A4E2-60CCCCAF0ACD}"/>
                </c:ext>
              </c:extLst>
            </c:dLbl>
            <c:dLbl>
              <c:idx val="8"/>
              <c:layout>
                <c:manualLayout>
                  <c:x val="-3.5820889909368062E-2"/>
                  <c:y val="-3.675856307435254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E4A-40B6-A4E2-60CCCCAF0A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xVal>
            <c:strRef>
              <c:f>('РУ средний балл'!$B$5:$B$11,'РУ средний балл'!$B$13:$B$22)</c:f>
              <c:strCache>
                <c:ptCount val="17"/>
                <c:pt idx="0">
                  <c:v>МБОУ «Гимназия № 13» г. Аргуна</c:v>
                </c:pt>
                <c:pt idx="1">
                  <c:v>МБОУ «СОШ № 1» г. Аргун</c:v>
                </c:pt>
                <c:pt idx="2">
                  <c:v>МБОУ «СОШ № 1» с. Чечен-Аул</c:v>
                </c:pt>
                <c:pt idx="3">
                  <c:v>МБОУ «СОШ  № 2» г. Аргуна имени Героя России Канти Абдурахманова</c:v>
                </c:pt>
                <c:pt idx="4">
                  <c:v>МБОУ «СОШ №2» с. Чечен-Аул</c:v>
                </c:pt>
                <c:pt idx="5">
                  <c:v>МБОУ «СОШ № 3» г. Аргун</c:v>
                </c:pt>
                <c:pt idx="6">
                  <c:v>МБОУ «СОШ № 4» г. Аргун</c:v>
                </c:pt>
                <c:pt idx="7">
                  <c:v>МБОУ «СОШ № 6 г. Аргун»</c:v>
                </c:pt>
                <c:pt idx="8">
                  <c:v>МБОУ «СОШ №1» с. Бердыкель</c:v>
                </c:pt>
                <c:pt idx="9">
                  <c:v>МБОУ «СОШ № 3» с. Чечен-Аул</c:v>
                </c:pt>
                <c:pt idx="10">
                  <c:v>МБОУ «СОШ №2» с. Бердыкель</c:v>
                </c:pt>
                <c:pt idx="11">
                  <c:v>МБОУ "Центр образования" г. Аргуна им. А.-Х. Кадырова</c:v>
                </c:pt>
                <c:pt idx="12">
                  <c:v>МБОУ "СОШ №7" г.Аргун</c:v>
                </c:pt>
                <c:pt idx="13">
                  <c:v>МБОУ «СОШ №4 с. Чечен - Аул»</c:v>
                </c:pt>
                <c:pt idx="14">
                  <c:v>МБОУ СОШ №9 г.Аргун</c:v>
                </c:pt>
                <c:pt idx="15">
                  <c:v>МБОУ «СОШ 3 с.Бердыкель»</c:v>
                </c:pt>
                <c:pt idx="16">
                  <c:v>г.о. Аргун</c:v>
                </c:pt>
              </c:strCache>
            </c:strRef>
          </c:xVal>
          <c:yVal>
            <c:numRef>
              <c:f>('РУ средний балл'!$C$5:$C$11,'РУ средний балл'!$C$13:$C$22)</c:f>
              <c:numCache>
                <c:formatCode>0.00</c:formatCode>
                <c:ptCount val="17"/>
                <c:pt idx="0">
                  <c:v>17.872340425531913</c:v>
                </c:pt>
                <c:pt idx="1">
                  <c:v>14.636363636363637</c:v>
                </c:pt>
                <c:pt idx="2">
                  <c:v>10.5</c:v>
                </c:pt>
                <c:pt idx="3">
                  <c:v>8.6764705882352935</c:v>
                </c:pt>
                <c:pt idx="4">
                  <c:v>8.0833333333333339</c:v>
                </c:pt>
                <c:pt idx="5">
                  <c:v>14.32258064516129</c:v>
                </c:pt>
                <c:pt idx="6">
                  <c:v>11.785714285714286</c:v>
                </c:pt>
                <c:pt idx="7">
                  <c:v>9.454545454545455</c:v>
                </c:pt>
                <c:pt idx="8">
                  <c:v>11.757575757575758</c:v>
                </c:pt>
                <c:pt idx="9">
                  <c:v>8.76</c:v>
                </c:pt>
                <c:pt idx="10">
                  <c:v>9</c:v>
                </c:pt>
                <c:pt idx="11">
                  <c:v>18.272727272727273</c:v>
                </c:pt>
                <c:pt idx="12">
                  <c:v>14</c:v>
                </c:pt>
                <c:pt idx="13">
                  <c:v>15.129032258064516</c:v>
                </c:pt>
                <c:pt idx="14">
                  <c:v>15.8</c:v>
                </c:pt>
                <c:pt idx="15">
                  <c:v>6.5</c:v>
                </c:pt>
                <c:pt idx="16">
                  <c:v>13.200501253132799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5-6E4A-40B6-A4E2-60CCCCAF0ACD}"/>
            </c:ext>
          </c:extLst>
        </c:ser>
        <c:ser>
          <c:idx val="3"/>
          <c:order val="3"/>
          <c:tx>
            <c:strRef>
              <c:f>'РУ средний балл'!$F$4</c:f>
              <c:strCache>
                <c:ptCount val="1"/>
                <c:pt idx="0">
                  <c:v>Верхняя граница довер, интервала</c:v>
                </c:pt>
              </c:strCache>
            </c:strRef>
          </c:tx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none"/>
          </c:marker>
          <c:xVal>
            <c:strRef>
              <c:f>('РУ средний балл'!$B$5:$B$11,'РУ средний балл'!$B$13:$B$22)</c:f>
              <c:strCache>
                <c:ptCount val="17"/>
                <c:pt idx="0">
                  <c:v>МБОУ «Гимназия № 13» г. Аргуна</c:v>
                </c:pt>
                <c:pt idx="1">
                  <c:v>МБОУ «СОШ № 1» г. Аргун</c:v>
                </c:pt>
                <c:pt idx="2">
                  <c:v>МБОУ «СОШ № 1» с. Чечен-Аул</c:v>
                </c:pt>
                <c:pt idx="3">
                  <c:v>МБОУ «СОШ  № 2» г. Аргуна имени Героя России Канти Абдурахманова</c:v>
                </c:pt>
                <c:pt idx="4">
                  <c:v>МБОУ «СОШ №2» с. Чечен-Аул</c:v>
                </c:pt>
                <c:pt idx="5">
                  <c:v>МБОУ «СОШ № 3» г. Аргун</c:v>
                </c:pt>
                <c:pt idx="6">
                  <c:v>МБОУ «СОШ № 4» г. Аргун</c:v>
                </c:pt>
                <c:pt idx="7">
                  <c:v>МБОУ «СОШ № 6 г. Аргун»</c:v>
                </c:pt>
                <c:pt idx="8">
                  <c:v>МБОУ «СОШ №1» с. Бердыкель</c:v>
                </c:pt>
                <c:pt idx="9">
                  <c:v>МБОУ «СОШ № 3» с. Чечен-Аул</c:v>
                </c:pt>
                <c:pt idx="10">
                  <c:v>МБОУ «СОШ №2» с. Бердыкель</c:v>
                </c:pt>
                <c:pt idx="11">
                  <c:v>МБОУ "Центр образования" г. Аргуна им. А.-Х. Кадырова</c:v>
                </c:pt>
                <c:pt idx="12">
                  <c:v>МБОУ "СОШ №7" г.Аргун</c:v>
                </c:pt>
                <c:pt idx="13">
                  <c:v>МБОУ «СОШ №4 с. Чечен - Аул»</c:v>
                </c:pt>
                <c:pt idx="14">
                  <c:v>МБОУ СОШ №9 г.Аргун</c:v>
                </c:pt>
                <c:pt idx="15">
                  <c:v>МБОУ «СОШ 3 с.Бердыкель»</c:v>
                </c:pt>
                <c:pt idx="16">
                  <c:v>г.о. Аргун</c:v>
                </c:pt>
              </c:strCache>
            </c:strRef>
          </c:xVal>
          <c:yVal>
            <c:numRef>
              <c:f>('РУ средний балл'!$F$5:$F$11,'РУ средний балл'!$F$13:$F$22)</c:f>
              <c:numCache>
                <c:formatCode>0.00</c:formatCode>
                <c:ptCount val="17"/>
                <c:pt idx="0">
                  <c:v>14.962997455932143</c:v>
                </c:pt>
                <c:pt idx="1">
                  <c:v>14.962997455932143</c:v>
                </c:pt>
                <c:pt idx="2">
                  <c:v>14.962997455932143</c:v>
                </c:pt>
                <c:pt idx="3">
                  <c:v>14.962997455932143</c:v>
                </c:pt>
                <c:pt idx="4">
                  <c:v>14.962997455932143</c:v>
                </c:pt>
                <c:pt idx="5">
                  <c:v>14.962997455932143</c:v>
                </c:pt>
                <c:pt idx="6">
                  <c:v>14.962997455932143</c:v>
                </c:pt>
                <c:pt idx="7">
                  <c:v>14.962997455932143</c:v>
                </c:pt>
                <c:pt idx="8">
                  <c:v>14.962997455932143</c:v>
                </c:pt>
                <c:pt idx="9">
                  <c:v>14.962997455932143</c:v>
                </c:pt>
                <c:pt idx="10">
                  <c:v>14.962997455932143</c:v>
                </c:pt>
                <c:pt idx="11">
                  <c:v>14.962997455932143</c:v>
                </c:pt>
                <c:pt idx="12">
                  <c:v>14.962997455932143</c:v>
                </c:pt>
                <c:pt idx="13">
                  <c:v>14.962997455932143</c:v>
                </c:pt>
                <c:pt idx="14">
                  <c:v>14.962997455932143</c:v>
                </c:pt>
                <c:pt idx="15">
                  <c:v>14.962997455932143</c:v>
                </c:pt>
                <c:pt idx="16">
                  <c:v>14.962997455932143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6E4A-40B6-A4E2-60CCCCAF0A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22994224"/>
        <c:axId val="355058832"/>
      </c:scatterChart>
      <c:catAx>
        <c:axId val="3229942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540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55058832"/>
        <c:crosses val="autoZero"/>
        <c:auto val="1"/>
        <c:lblAlgn val="ctr"/>
        <c:lblOffset val="100"/>
        <c:noMultiLvlLbl val="0"/>
      </c:catAx>
      <c:valAx>
        <c:axId val="355058832"/>
        <c:scaling>
          <c:orientation val="minMax"/>
          <c:max val="19"/>
          <c:min val="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322994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918230718852023"/>
          <c:y val="5.4621059203627274E-2"/>
          <c:w val="0.56795708116454313"/>
          <c:h val="0.82319676553132937"/>
        </c:manualLayout>
      </c:layout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2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9760058925266198E-3"/>
          <c:y val="0.8764193345354101"/>
          <c:w val="0.99434919018528301"/>
          <c:h val="8.16121425930303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>
                <a:latin typeface="+mn-lt"/>
                <a:cs typeface="Times New Roman" panose="02020603050405020304" pitchFamily="18" charset="0"/>
              </a:rPr>
              <a:t>Сентябрь</a:t>
            </a:r>
            <a:r>
              <a:rPr lang="ru-RU" sz="2000" b="1" baseline="0" dirty="0">
                <a:latin typeface="+mn-lt"/>
                <a:cs typeface="Times New Roman" panose="02020603050405020304" pitchFamily="18" charset="0"/>
              </a:rPr>
              <a:t> 2023 г.</a:t>
            </a:r>
            <a:endParaRPr lang="ru-RU" sz="2000" b="1" dirty="0">
              <a:latin typeface="+mn-lt"/>
              <a:cs typeface="Times New Roman" panose="02020603050405020304" pitchFamily="18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4726281953697674"/>
          <c:y val="0.13861502989209681"/>
          <c:w val="0.56795708116454313"/>
          <c:h val="0.82319676553132937"/>
        </c:manualLayout>
      </c:layout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1"/>
          <c:dPt>
            <c:idx val="0"/>
            <c:bubble3D val="0"/>
            <c:spPr>
              <a:solidFill>
                <a:srgbClr val="FF0000"/>
              </a:solidFill>
              <a:ln w="3175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C399-4FD5-A576-727EDB1E958F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3175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C399-4FD5-A576-727EDB1E958F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C399-4FD5-A576-727EDB1E958F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3175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C399-4FD5-A576-727EDB1E958F}"/>
              </c:ext>
            </c:extLst>
          </c:dPt>
          <c:dLbls>
            <c:dLbl>
              <c:idx val="0"/>
              <c:layout>
                <c:manualLayout>
                  <c:x val="1.9211956103213437E-2"/>
                  <c:y val="6.565922908597164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99-4FD5-A576-727EDB1E958F}"/>
                </c:ext>
              </c:extLst>
            </c:dLbl>
            <c:dLbl>
              <c:idx val="1"/>
              <c:layout>
                <c:manualLayout>
                  <c:x val="6.9301875117211809E-2"/>
                  <c:y val="-4.8374703739399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399-4FD5-A576-727EDB1E958F}"/>
                </c:ext>
              </c:extLst>
            </c:dLbl>
            <c:dLbl>
              <c:idx val="2"/>
              <c:layout>
                <c:manualLayout>
                  <c:x val="-2.5206677834442109E-2"/>
                  <c:y val="-1.48160001939711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399-4FD5-A576-727EDB1E958F}"/>
                </c:ext>
              </c:extLst>
            </c:dLbl>
            <c:dLbl>
              <c:idx val="3"/>
              <c:layout>
                <c:manualLayout>
                  <c:x val="-0.21125326481050349"/>
                  <c:y val="7.89930555555554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399-4FD5-A576-727EDB1E958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ysClr val="windowText" lastClr="000000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лист!$E$3:$H$3</c:f>
              <c:strCache>
                <c:ptCount val="4"/>
                <c:pt idx="0">
                  <c:v>Низкий уровень</c:v>
                </c:pt>
                <c:pt idx="1">
                  <c:v>Базовый уровень</c:v>
                </c:pt>
                <c:pt idx="2">
                  <c:v>Выше базового</c:v>
                </c:pt>
                <c:pt idx="3">
                  <c:v>Высокий уровень</c:v>
                </c:pt>
              </c:strCache>
            </c:strRef>
          </c:cat>
          <c:val>
            <c:numRef>
              <c:f>лист!$E$4:$H$4</c:f>
              <c:numCache>
                <c:formatCode>0.0%</c:formatCode>
                <c:ptCount val="4"/>
                <c:pt idx="0">
                  <c:v>0.25469999999999998</c:v>
                </c:pt>
                <c:pt idx="1">
                  <c:v>0.46339999999999998</c:v>
                </c:pt>
                <c:pt idx="2">
                  <c:v>0.24929999999999999</c:v>
                </c:pt>
                <c:pt idx="3">
                  <c:v>3.2500000000000001E-2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399-4FD5-A576-727EDB1E958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320" b="0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ru-RU" sz="2000" b="1" dirty="0"/>
              <a:t>Декабрь</a:t>
            </a:r>
            <a:r>
              <a:rPr lang="ru-RU" sz="2000" b="1" baseline="0" dirty="0"/>
              <a:t> 2023г</a:t>
            </a:r>
            <a:r>
              <a:rPr lang="ru-RU" baseline="0" dirty="0"/>
              <a:t>.</a:t>
            </a:r>
            <a:endParaRPr lang="ru-RU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20" b="0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18652957318555441"/>
          <c:y val="0.26303632618839312"/>
          <c:w val="0.56795708116454313"/>
          <c:h val="0.82319676553132937"/>
        </c:manualLayout>
      </c:layout>
      <c:pieChart>
        <c:varyColors val="1"/>
        <c:ser>
          <c:idx val="0"/>
          <c:order val="0"/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1"/>
          <c:dPt>
            <c:idx val="0"/>
            <c:bubble3D val="0"/>
            <c:spPr>
              <a:solidFill>
                <a:srgbClr val="FF0000"/>
              </a:solidFill>
              <a:ln w="3175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617A-47A8-B484-D3E8C5D929CD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3175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617A-47A8-B484-D3E8C5D929CD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3175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617A-47A8-B484-D3E8C5D929CD}"/>
              </c:ext>
            </c:extLst>
          </c:dPt>
          <c:dPt>
            <c:idx val="3"/>
            <c:bubble3D val="0"/>
            <c:spPr>
              <a:solidFill>
                <a:srgbClr val="00B050"/>
              </a:solidFill>
              <a:ln w="3175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617A-47A8-B484-D3E8C5D929CD}"/>
              </c:ext>
            </c:extLst>
          </c:dPt>
          <c:dLbls>
            <c:dLbl>
              <c:idx val="0"/>
              <c:layout>
                <c:manualLayout>
                  <c:x val="1.9211956103213437E-2"/>
                  <c:y val="6.5659229085971642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17A-47A8-B484-D3E8C5D929CD}"/>
                </c:ext>
              </c:extLst>
            </c:dLbl>
            <c:dLbl>
              <c:idx val="1"/>
              <c:layout>
                <c:manualLayout>
                  <c:x val="6.9301875117211809E-2"/>
                  <c:y val="-4.83747037393998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17A-47A8-B484-D3E8C5D929CD}"/>
                </c:ext>
              </c:extLst>
            </c:dLbl>
            <c:dLbl>
              <c:idx val="2"/>
              <c:layout>
                <c:manualLayout>
                  <c:x val="-2.5206677834442109E-2"/>
                  <c:y val="-1.48160001939711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17A-47A8-B484-D3E8C5D929CD}"/>
                </c:ext>
              </c:extLst>
            </c:dLbl>
            <c:dLbl>
              <c:idx val="3"/>
              <c:layout>
                <c:manualLayout>
                  <c:x val="-0.17582553777217386"/>
                  <c:y val="-3.55035379539238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17A-47A8-B484-D3E8C5D929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ysClr val="windowText" lastClr="000000"/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лист!$E$3:$H$3</c:f>
              <c:strCache>
                <c:ptCount val="4"/>
                <c:pt idx="0">
                  <c:v>Низкий уровень</c:v>
                </c:pt>
                <c:pt idx="1">
                  <c:v>Базовый уровень</c:v>
                </c:pt>
                <c:pt idx="2">
                  <c:v>Выше базового</c:v>
                </c:pt>
                <c:pt idx="3">
                  <c:v>Высокий уровень</c:v>
                </c:pt>
              </c:strCache>
            </c:strRef>
          </c:cat>
          <c:val>
            <c:numRef>
              <c:f>лист!$E$4:$H$4</c:f>
              <c:numCache>
                <c:formatCode>0.0%</c:formatCode>
                <c:ptCount val="4"/>
                <c:pt idx="0">
                  <c:v>0.183</c:v>
                </c:pt>
                <c:pt idx="1">
                  <c:v>0.35089999999999999</c:v>
                </c:pt>
                <c:pt idx="2">
                  <c:v>0.33829999999999999</c:v>
                </c:pt>
                <c:pt idx="3">
                  <c:v>0.1278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17A-47A8-B484-D3E8C5D929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2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solidFill>
            <a:sysClr val="windowText" lastClr="000000"/>
          </a:solidFill>
        </a:defRPr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spPr>
            <a:solidFill>
              <a:srgbClr val="4472C4"/>
            </a:solidFill>
            <a:ln cmpd="sng">
              <a:solidFill>
                <a:srgbClr val="00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invertIfNegative val="1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 lvl="0">
                  <a:defRPr sz="1400" b="0" i="0">
                    <a:latin typeface="+mn-lt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'Выполнение заданий МА'!$C$4:$C$24</c:f>
              <c:numCache>
                <c:formatCode>0%</c:formatCode>
                <c:ptCount val="21"/>
                <c:pt idx="0">
                  <c:v>0.84962406015037595</c:v>
                </c:pt>
                <c:pt idx="1">
                  <c:v>0.80701754385964908</c:v>
                </c:pt>
                <c:pt idx="2">
                  <c:v>0.83959899749373434</c:v>
                </c:pt>
                <c:pt idx="3">
                  <c:v>0.5864661654135338</c:v>
                </c:pt>
                <c:pt idx="4">
                  <c:v>0.55137844611528819</c:v>
                </c:pt>
                <c:pt idx="5">
                  <c:v>0.71679197994987465</c:v>
                </c:pt>
                <c:pt idx="6">
                  <c:v>0.44360902255639095</c:v>
                </c:pt>
                <c:pt idx="7">
                  <c:v>0.66416040100250628</c:v>
                </c:pt>
                <c:pt idx="8">
                  <c:v>0.54135338345864659</c:v>
                </c:pt>
                <c:pt idx="9">
                  <c:v>0.64160401002506262</c:v>
                </c:pt>
                <c:pt idx="10">
                  <c:v>0.39097744360902253</c:v>
                </c:pt>
                <c:pt idx="11">
                  <c:v>0.38596491228070173</c:v>
                </c:pt>
                <c:pt idx="12">
                  <c:v>0.30827067669172931</c:v>
                </c:pt>
                <c:pt idx="13">
                  <c:v>0.73433583959899751</c:v>
                </c:pt>
                <c:pt idx="14">
                  <c:v>0.56140350877192979</c:v>
                </c:pt>
                <c:pt idx="15">
                  <c:v>0.44862155388471175</c:v>
                </c:pt>
                <c:pt idx="16">
                  <c:v>0.45864661654135336</c:v>
                </c:pt>
                <c:pt idx="17">
                  <c:v>0.27067669172932329</c:v>
                </c:pt>
                <c:pt idx="18">
                  <c:v>0.26315789473684209</c:v>
                </c:pt>
                <c:pt idx="19">
                  <c:v>0.24812030075187969</c:v>
                </c:pt>
                <c:pt idx="20">
                  <c:v>0.23057644110275688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cmpd="sng">
                    <a:solidFill>
                      <a:srgbClr val="000000"/>
                    </a:solidFill>
                  </a:ln>
                  <a:scene3d>
                    <a:camera prst="orthographicFront"/>
                    <a:lightRig rig="threePt" dir="t"/>
                  </a:scene3d>
                  <a:sp3d>
                    <a:bevelT/>
                  </a:sp3d>
                </c14:spPr>
              </c14:invertSolidFillFmt>
            </c:ext>
            <c:ext xmlns:c16="http://schemas.microsoft.com/office/drawing/2014/chart" uri="{C3380CC4-5D6E-409C-BE32-E72D297353CC}">
              <c16:uniqueId val="{00000000-0590-4278-BCEA-E95801E26A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3356664"/>
        <c:axId val="1648690591"/>
      </c:barChart>
      <c:catAx>
        <c:axId val="8335666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ru-RU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 lvl="0">
              <a:defRPr sz="1400" b="0" i="0">
                <a:solidFill>
                  <a:srgbClr val="000000"/>
                </a:solidFill>
                <a:latin typeface="+mn-lt"/>
              </a:defRPr>
            </a:pPr>
            <a:endParaRPr lang="ru-RU"/>
          </a:p>
        </c:txPr>
        <c:crossAx val="1648690591"/>
        <c:crosses val="autoZero"/>
        <c:auto val="1"/>
        <c:lblAlgn val="ctr"/>
        <c:lblOffset val="100"/>
        <c:noMultiLvlLbl val="1"/>
      </c:catAx>
      <c:valAx>
        <c:axId val="1648690591"/>
        <c:scaling>
          <c:orientation val="minMax"/>
          <c:max val="1"/>
        </c:scaling>
        <c:delete val="0"/>
        <c:axPos val="l"/>
        <c:majorGridlines>
          <c:spPr>
            <a:ln>
              <a:solidFill>
                <a:srgbClr val="B7B7B7"/>
              </a:solidFill>
            </a:ln>
          </c:spPr>
        </c:majorGridlines>
        <c:title>
          <c:tx>
            <c:rich>
              <a:bodyPr/>
              <a:lstStyle/>
              <a:p>
                <a:pPr lvl="0">
                  <a:defRPr b="0">
                    <a:solidFill>
                      <a:srgbClr val="000000"/>
                    </a:solidFill>
                    <a:latin typeface="+mn-lt"/>
                  </a:defRPr>
                </a:pPr>
                <a:endParaRPr lang="ru-RU"/>
              </a:p>
            </c:rich>
          </c:tx>
          <c:overlay val="0"/>
        </c:title>
        <c:numFmt formatCode="0%" sourceLinked="1"/>
        <c:majorTickMark val="none"/>
        <c:minorTickMark val="none"/>
        <c:tickLblPos val="nextTo"/>
        <c:spPr>
          <a:ln/>
        </c:spPr>
        <c:txPr>
          <a:bodyPr/>
          <a:lstStyle/>
          <a:p>
            <a:pPr lvl="0">
              <a:defRPr sz="1400" b="0" i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ru-RU"/>
          </a:p>
        </c:txPr>
        <c:crossAx val="83356664"/>
        <c:crosses val="autoZero"/>
        <c:crossBetween val="between"/>
      </c:valAx>
    </c:plotArea>
    <c:plotVisOnly val="1"/>
    <c:dispBlanksAs val="zero"/>
    <c:showDLblsOverMax val="1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52E6AE-F862-41CD-B242-6CEEB6DC4C10}" type="datetimeFigureOut">
              <a:rPr lang="ru-RU" smtClean="0"/>
              <a:t>04.04.2024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EE301-6A4B-4749-97B3-D33EFBFB59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7642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0C6F2B-4890-492E-A798-5A9749E2DC21}" type="datetime1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4736-1BE4-4CAB-BF8E-671EAF31A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060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4F2FB-F2A2-4BC5-B379-D136EB25ACEA}" type="datetime1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4736-1BE4-4CAB-BF8E-671EAF31A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23158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47683-0023-4D2C-BAFE-6570FC7648EE}" type="datetime1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4736-1BE4-4CAB-BF8E-671EAF31A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8445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1F759-368F-40DC-A5B2-7E5DD106814B}" type="datetime1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4736-1BE4-4CAB-BF8E-671EAF31A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5233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71E610-0597-4123-8C0F-572B44FCD6A2}" type="datetime1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4736-1BE4-4CAB-BF8E-671EAF31A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9277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5E11DF-7F0C-4685-B8EE-7B514EFCEA42}" type="datetime1">
              <a:rPr lang="ru-RU" smtClean="0"/>
              <a:t>04.04.2024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4736-1BE4-4CAB-BF8E-671EAF31A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2476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1511EB-D3C4-49B0-94A0-0E29338E0DE0}" type="datetime1">
              <a:rPr lang="ru-RU" smtClean="0"/>
              <a:t>04.04.2024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4736-1BE4-4CAB-BF8E-671EAF31A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75031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A2FDE-C8E2-4587-B79B-CAE5E3E45679}" type="datetime1">
              <a:rPr lang="ru-RU" smtClean="0"/>
              <a:t>04.04.2024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4736-1BE4-4CAB-BF8E-671EAF31A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232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0D6D0-1F7E-4D8D-8F83-235E38399AC9}" type="datetime1">
              <a:rPr lang="ru-RU" smtClean="0"/>
              <a:t>04.04.2024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4736-1BE4-4CAB-BF8E-671EAF31A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697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957AA8-BC4F-4F70-A7A4-FD3182CD3B69}" type="datetime1">
              <a:rPr lang="ru-RU" smtClean="0"/>
              <a:t>04.04.2024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4736-1BE4-4CAB-BF8E-671EAF31A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98452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26BD7-4627-402D-BDF9-779D6F2D5B77}" type="datetime1">
              <a:rPr lang="ru-RU" smtClean="0"/>
              <a:t>04.04.2024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4736-1BE4-4CAB-BF8E-671EAF31A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4806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AE99C-A57D-4AB5-935C-D007697BA2B8}" type="datetime1">
              <a:rPr lang="ru-RU" smtClean="0"/>
              <a:t>04.04.2024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A74736-1BE4-4CAB-BF8E-671EAF31A7E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691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ctrTitle"/>
          </p:nvPr>
        </p:nvSpPr>
        <p:spPr>
          <a:xfrm>
            <a:off x="3090469" y="2742588"/>
            <a:ext cx="6909223" cy="1373070"/>
          </a:xfrm>
        </p:spPr>
        <p:txBody>
          <a:bodyPr/>
          <a:lstStyle/>
          <a:p>
            <a:r>
              <a:rPr lang="ru-RU" sz="7200" b="1" dirty="0">
                <a:solidFill>
                  <a:schemeClr val="bg1"/>
                </a:solidFill>
              </a:rPr>
              <a:t>СДАМ ЕГЭ!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3771" y="1901064"/>
            <a:ext cx="1047786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Сравнительный анализ результатов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региональных диагностических работ </a:t>
            </a:r>
          </a:p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пробного единого государственного экзамена обучающихся 11-х классов общеобразовательных организаций городского округа г. Аргун по предметам «Русский язык»  и «Математика (базовый уровень)»</a:t>
            </a:r>
          </a:p>
          <a:p>
            <a:pPr algn="ctr"/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929152" y="1134735"/>
            <a:ext cx="251767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latin typeface="Franklin Gothic Demi" panose="020B0703020102020204" pitchFamily="34" charset="0"/>
                <a:cs typeface="Aldhabi" panose="01000000000000000000" pitchFamily="2" charset="-78"/>
              </a:rPr>
              <a:t>ЦЕНТР </a:t>
            </a:r>
          </a:p>
          <a:p>
            <a:pPr algn="ctr"/>
            <a:r>
              <a:rPr lang="ru-RU" sz="1200" dirty="0">
                <a:latin typeface="Franklin Gothic Demi" panose="020B0703020102020204" pitchFamily="34" charset="0"/>
                <a:cs typeface="Aldhabi" panose="01000000000000000000" pitchFamily="2" charset="-78"/>
              </a:rPr>
              <a:t>ОЦЕНКИ КАЧЕСТВА ОБРАЗОВАНИЯ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229" y="135992"/>
            <a:ext cx="1029521" cy="1029521"/>
          </a:xfrm>
          <a:prstGeom prst="rect">
            <a:avLst/>
          </a:prstGeom>
        </p:spPr>
      </p:pic>
      <p:sp>
        <p:nvSpPr>
          <p:cNvPr id="6" name="Подзаголовок 2"/>
          <p:cNvSpPr txBox="1">
            <a:spLocks/>
          </p:cNvSpPr>
          <p:nvPr/>
        </p:nvSpPr>
        <p:spPr>
          <a:xfrm>
            <a:off x="4551872" y="6159260"/>
            <a:ext cx="3088256" cy="377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Аргун, 2023</a:t>
            </a:r>
          </a:p>
        </p:txBody>
      </p:sp>
    </p:spTree>
    <p:extLst>
      <p:ext uri="{BB962C8B-B14F-4D97-AF65-F5344CB8AC3E}">
        <p14:creationId xmlns:p14="http://schemas.microsoft.com/office/powerpoint/2010/main" val="20252798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4736-1BE4-4CAB-BF8E-671EAF31A7E6}" type="slidenum">
              <a:rPr lang="ru-RU" smtClean="0"/>
              <a:t>10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45515"/>
          </a:xfrm>
          <a:prstGeom prst="rect">
            <a:avLst/>
          </a:prstGeom>
          <a:solidFill>
            <a:srgbClr val="155262"/>
          </a:solidFill>
          <a:ln w="28575">
            <a:solidFill>
              <a:srgbClr val="15526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0000"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ОБЪЕКТИВНОСТЬ РЕЗУЛЬТАТОВ ДИАГНОСТИКИ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33D1ACCE-4031-4E70-9C71-D1848A4EF5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9503926"/>
              </p:ext>
            </p:extLst>
          </p:nvPr>
        </p:nvGraphicFramePr>
        <p:xfrm>
          <a:off x="399495" y="1447165"/>
          <a:ext cx="11252742" cy="5410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9681844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174011" y="100504"/>
            <a:ext cx="4308026" cy="914400"/>
          </a:xfrm>
          <a:prstGeom prst="rect">
            <a:avLst/>
          </a:prstGeom>
          <a:solidFill>
            <a:srgbClr val="155262"/>
          </a:solidFill>
          <a:ln w="28575">
            <a:solidFill>
              <a:srgbClr val="15526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000" b="1" dirty="0">
                <a:solidFill>
                  <a:schemeClr val="bg1"/>
                </a:solidFill>
              </a:rPr>
              <a:t>Математика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43475" y="88175"/>
            <a:ext cx="6142309" cy="9267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 диагностики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47891" y="1278373"/>
            <a:ext cx="3657600" cy="12162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083728" y="1242861"/>
            <a:ext cx="2121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Зарегистрировано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базе: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40730" y="1846779"/>
            <a:ext cx="1199367" cy="584775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377 ч.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6205490" y="1278372"/>
            <a:ext cx="3657600" cy="12162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://uamap.ru/wp-content/uploads/2020/01/olimp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990" y="1307544"/>
            <a:ext cx="1310252" cy="115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7692502" y="1242861"/>
            <a:ext cx="2121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Приняли участие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диагностике: 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8049504" y="1846779"/>
            <a:ext cx="1199367" cy="584775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369 ч.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9863090" y="1278371"/>
            <a:ext cx="1233997" cy="12162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98%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74011" y="1278371"/>
            <a:ext cx="2373880" cy="12053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2023г.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74011" y="2747175"/>
            <a:ext cx="2373880" cy="123922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2023г.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547891" y="2741721"/>
            <a:ext cx="3657599" cy="1244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Picture 2" descr="https://www.seekpng.com/png/full/229-2294108_customer-data-management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067" y="1375320"/>
            <a:ext cx="1387660" cy="109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s://www.seekpng.com/png/full/229-2294108_customer-data-management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067" y="2862391"/>
            <a:ext cx="1387660" cy="109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6205490" y="2736270"/>
            <a:ext cx="3657600" cy="1269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7752629" y="2747175"/>
            <a:ext cx="2121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Приняли участие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диагностике: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8098329" y="3367737"/>
            <a:ext cx="1199367" cy="584775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399 ч.</a:t>
            </a:r>
          </a:p>
        </p:txBody>
      </p:sp>
      <p:pic>
        <p:nvPicPr>
          <p:cNvPr id="36" name="Picture 4" descr="http://uamap.ru/wp-content/uploads/2020/01/olimp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767" y="2828502"/>
            <a:ext cx="1310252" cy="115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4124080" y="2739854"/>
            <a:ext cx="2121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Зарегистрировано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базе: 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482037" y="3325175"/>
            <a:ext cx="1199367" cy="584775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405 ч.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851787" y="2736267"/>
            <a:ext cx="1233997" cy="12692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99%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43697" y="4768656"/>
            <a:ext cx="105420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принимали участие в сентябрьской диагностике  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обучающихся МБОУ «СОШ № 4» с. Чечен-Аул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4736-1BE4-4CAB-BF8E-671EAF31A7E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571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98854" y="100504"/>
            <a:ext cx="4544584" cy="914400"/>
          </a:xfrm>
          <a:prstGeom prst="rect">
            <a:avLst/>
          </a:prstGeom>
          <a:solidFill>
            <a:srgbClr val="155262"/>
          </a:solidFill>
          <a:ln w="28575">
            <a:solidFill>
              <a:srgbClr val="15526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000" b="1" dirty="0">
                <a:solidFill>
                  <a:schemeClr val="bg1"/>
                </a:solidFill>
              </a:rPr>
              <a:t>Математика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72138" y="5143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516553" y="88175"/>
            <a:ext cx="5892348" cy="926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результатов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4736-1BE4-4CAB-BF8E-671EAF31A7E6}" type="slidenum">
              <a:rPr lang="ru-RU" smtClean="0"/>
              <a:t>12</a:t>
            </a:fld>
            <a:endParaRPr lang="ru-RU"/>
          </a:p>
        </p:txBody>
      </p:sp>
      <p:graphicFrame>
        <p:nvGraphicFramePr>
          <p:cNvPr id="9" name="Объект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0193809"/>
              </p:ext>
            </p:extLst>
          </p:nvPr>
        </p:nvGraphicFramePr>
        <p:xfrm>
          <a:off x="838200" y="1825625"/>
          <a:ext cx="5212080" cy="3782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157235409"/>
              </p:ext>
            </p:extLst>
          </p:nvPr>
        </p:nvGraphicFramePr>
        <p:xfrm>
          <a:off x="838201" y="1219200"/>
          <a:ext cx="5018668" cy="4389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1294638711"/>
              </p:ext>
            </p:extLst>
          </p:nvPr>
        </p:nvGraphicFramePr>
        <p:xfrm>
          <a:off x="6335132" y="1219200"/>
          <a:ext cx="5018668" cy="41061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Прямоугольник 13"/>
          <p:cNvSpPr/>
          <p:nvPr/>
        </p:nvSpPr>
        <p:spPr>
          <a:xfrm>
            <a:off x="838200" y="5704902"/>
            <a:ext cx="311895" cy="320089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161172" y="5709058"/>
            <a:ext cx="17684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Низкий уровень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872266" y="5709058"/>
            <a:ext cx="1887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Базовый уровень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85124" y="5682449"/>
            <a:ext cx="16857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Выше базового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074721" y="5631587"/>
            <a:ext cx="1899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Высокий уровень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3360860" y="5704902"/>
            <a:ext cx="311895" cy="320089"/>
          </a:xfrm>
          <a:prstGeom prst="rect">
            <a:avLst/>
          </a:prstGeom>
          <a:solidFill>
            <a:srgbClr val="FFD9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6284276" y="5680830"/>
            <a:ext cx="311895" cy="32008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8688518" y="5680830"/>
            <a:ext cx="311895" cy="32008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3821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9153" y="100504"/>
            <a:ext cx="4862885" cy="914400"/>
          </a:xfrm>
          <a:prstGeom prst="rect">
            <a:avLst/>
          </a:prstGeom>
          <a:solidFill>
            <a:srgbClr val="155262"/>
          </a:solidFill>
          <a:ln w="28575">
            <a:solidFill>
              <a:srgbClr val="15526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000" b="1" dirty="0">
                <a:solidFill>
                  <a:schemeClr val="bg1"/>
                </a:solidFill>
              </a:rPr>
              <a:t>Математика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5839602" y="1232993"/>
            <a:ext cx="4910281" cy="8141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 2023г.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825322" y="2018090"/>
            <a:ext cx="2458340" cy="676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Зачет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8293394" y="2014557"/>
            <a:ext cx="2456490" cy="6712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Незачёт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5825322" y="2695006"/>
            <a:ext cx="2448000" cy="14823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8297943" y="2700653"/>
            <a:ext cx="2451941" cy="1471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5839603" y="4172730"/>
            <a:ext cx="2448000" cy="599567"/>
          </a:xfrm>
          <a:prstGeom prst="rect">
            <a:avLst/>
          </a:prstGeom>
          <a:solidFill>
            <a:srgbClr val="339C66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326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8301884" y="4185363"/>
            <a:ext cx="2448000" cy="599567"/>
          </a:xfrm>
          <a:prstGeom prst="rect">
            <a:avLst/>
          </a:prstGeom>
          <a:solidFill>
            <a:srgbClr val="ED5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73</a:t>
            </a:r>
          </a:p>
        </p:txBody>
      </p:sp>
      <p:pic>
        <p:nvPicPr>
          <p:cNvPr id="10" name="Picture 6" descr="http://cdn.onlinewebfonts.com/svg/download_4879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9323" y="2744918"/>
            <a:ext cx="1170832" cy="133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" descr="http://cdn.onlinewebfonts.com/svg/download_4879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8973" y="2808286"/>
            <a:ext cx="1265235" cy="133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pinclipart.com/picdir/big/160-1600471_green-check-mark-image-22-buy-clip-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1048" y="3452475"/>
            <a:ext cx="556424" cy="55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s1.iconbird.com/ico/2013/10/464/w512h5121380984637delet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8969" y="3490099"/>
            <a:ext cx="556424" cy="55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585052" y="1216385"/>
            <a:ext cx="4887510" cy="8141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 2023г.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576562" y="2042751"/>
            <a:ext cx="2448000" cy="6656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339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Зачет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024562" y="2037843"/>
            <a:ext cx="2448000" cy="6705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Незачёт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586635" y="2720663"/>
            <a:ext cx="2448000" cy="14823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017662" y="2715756"/>
            <a:ext cx="2460349" cy="15115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33" name="Picture 6" descr="http://cdn.onlinewebfonts.com/svg/download_4879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035" y="2808286"/>
            <a:ext cx="1265235" cy="133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https://www.pinclipart.com/picdir/big/160-1600471_green-check-mark-image-22-buy-clip-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423" y="3482488"/>
            <a:ext cx="556424" cy="55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http://cdn.onlinewebfonts.com/svg/download_4879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714" y="2808286"/>
            <a:ext cx="1265235" cy="133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http://s1.iconbird.com/ico/2013/10/464/w512h5121380984637delet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182" y="3578468"/>
            <a:ext cx="556424" cy="55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586635" y="4243001"/>
            <a:ext cx="2448000" cy="594658"/>
          </a:xfrm>
          <a:prstGeom prst="rect">
            <a:avLst/>
          </a:prstGeom>
          <a:solidFill>
            <a:srgbClr val="339C66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275 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024562" y="4239495"/>
            <a:ext cx="2462782" cy="594106"/>
          </a:xfrm>
          <a:prstGeom prst="rect">
            <a:avLst/>
          </a:prstGeom>
          <a:solidFill>
            <a:srgbClr val="ED5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94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5077731" y="100505"/>
            <a:ext cx="5875476" cy="8772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 данные 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9503038" y="4806624"/>
            <a:ext cx="287160" cy="3565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451005" y="5232068"/>
            <a:ext cx="10502202" cy="117566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выпускников, получивших «незачёт» в декабрьской диагностике,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 (45,2%)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не являются участниками проекта «Я сдам ЕГЭ»</a:t>
            </a:r>
            <a:r>
              <a:rPr lang="ru-RU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сентябрьской диагностике получили «зачет», а в декабрьской – «незачет»)</a:t>
            </a:r>
          </a:p>
          <a:p>
            <a:endParaRPr lang="ru-RU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4736-1BE4-4CAB-BF8E-671EAF31A7E6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80917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9153" y="100504"/>
            <a:ext cx="4945232" cy="914400"/>
          </a:xfrm>
          <a:prstGeom prst="rect">
            <a:avLst/>
          </a:prstGeom>
          <a:solidFill>
            <a:srgbClr val="155262"/>
          </a:solidFill>
          <a:ln w="28575">
            <a:solidFill>
              <a:srgbClr val="15526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000" b="1" dirty="0">
                <a:solidFill>
                  <a:schemeClr val="bg1"/>
                </a:solidFill>
              </a:rPr>
              <a:t>Математика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5077730" y="100505"/>
            <a:ext cx="6108429" cy="8772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 данные по ОО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4736-1BE4-4CAB-BF8E-671EAF31A7E6}" type="slidenum">
              <a:rPr lang="ru-RU" smtClean="0"/>
              <a:t>14</a:t>
            </a:fld>
            <a:endParaRPr lang="ru-RU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4572500"/>
              </p:ext>
            </p:extLst>
          </p:nvPr>
        </p:nvGraphicFramePr>
        <p:xfrm>
          <a:off x="440776" y="1138633"/>
          <a:ext cx="11186159" cy="51565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90778">
                  <a:extLst>
                    <a:ext uri="{9D8B030D-6E8A-4147-A177-3AD203B41FA5}">
                      <a16:colId xmlns:a16="http://schemas.microsoft.com/office/drawing/2014/main" val="3246888309"/>
                    </a:ext>
                  </a:extLst>
                </a:gridCol>
                <a:gridCol w="3217999">
                  <a:extLst>
                    <a:ext uri="{9D8B030D-6E8A-4147-A177-3AD203B41FA5}">
                      <a16:colId xmlns:a16="http://schemas.microsoft.com/office/drawing/2014/main" val="4204587367"/>
                    </a:ext>
                  </a:extLst>
                </a:gridCol>
                <a:gridCol w="2814221">
                  <a:extLst>
                    <a:ext uri="{9D8B030D-6E8A-4147-A177-3AD203B41FA5}">
                      <a16:colId xmlns:a16="http://schemas.microsoft.com/office/drawing/2014/main" val="3111944211"/>
                    </a:ext>
                  </a:extLst>
                </a:gridCol>
                <a:gridCol w="2752522">
                  <a:extLst>
                    <a:ext uri="{9D8B030D-6E8A-4147-A177-3AD203B41FA5}">
                      <a16:colId xmlns:a16="http://schemas.microsoft.com/office/drawing/2014/main" val="3321515892"/>
                    </a:ext>
                  </a:extLst>
                </a:gridCol>
                <a:gridCol w="1310639">
                  <a:extLst>
                    <a:ext uri="{9D8B030D-6E8A-4147-A177-3AD203B41FA5}">
                      <a16:colId xmlns:a16="http://schemas.microsoft.com/office/drawing/2014/main" val="2601197622"/>
                    </a:ext>
                  </a:extLst>
                </a:gridCol>
              </a:tblGrid>
              <a:tr h="62739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обучающихся, получивших «незачет» в декабре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Кол-во обучающихся, получивших  «зачет» в сентябре и «незачет»</a:t>
                      </a:r>
                    </a:p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 декабре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9" marR="9009" marT="900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9" marR="9009" marT="9009" marB="0" anchor="ctr"/>
                </a:tc>
                <a:extLst>
                  <a:ext uri="{0D108BD9-81ED-4DB2-BD59-A6C34878D82A}">
                    <a16:rowId xmlns:a16="http://schemas.microsoft.com/office/drawing/2014/main" val="1164998991"/>
                  </a:ext>
                </a:extLst>
              </a:tr>
              <a:tr h="2394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МБОУ «СОШ № 1» г. Аргун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45,45%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9" marR="9009" marT="9009" marB="0" anchor="b"/>
                </a:tc>
                <a:extLst>
                  <a:ext uri="{0D108BD9-81ED-4DB2-BD59-A6C34878D82A}">
                    <a16:rowId xmlns:a16="http://schemas.microsoft.com/office/drawing/2014/main" val="3830319409"/>
                  </a:ext>
                </a:extLst>
              </a:tr>
              <a:tr h="2394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МБОУ «СОШ № 2» г. Аргуна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17,64%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9" marR="9009" marT="9009" marB="0" anchor="b"/>
                </a:tc>
                <a:extLst>
                  <a:ext uri="{0D108BD9-81ED-4DB2-BD59-A6C34878D82A}">
                    <a16:rowId xmlns:a16="http://schemas.microsoft.com/office/drawing/2014/main" val="1969828608"/>
                  </a:ext>
                </a:extLst>
              </a:tr>
              <a:tr h="2394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МБОУ «СОШ № 3» г. Аргун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9" marR="9009" marT="9009" marB="0" anchor="b"/>
                </a:tc>
                <a:extLst>
                  <a:ext uri="{0D108BD9-81ED-4DB2-BD59-A6C34878D82A}">
                    <a16:rowId xmlns:a16="http://schemas.microsoft.com/office/drawing/2014/main" val="1067742491"/>
                  </a:ext>
                </a:extLst>
              </a:tr>
              <a:tr h="2394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МБОУ «СОШ № 4» г. Аргун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9" marR="9009" marT="9009" marB="0" anchor="b"/>
                </a:tc>
                <a:extLst>
                  <a:ext uri="{0D108BD9-81ED-4DB2-BD59-A6C34878D82A}">
                    <a16:rowId xmlns:a16="http://schemas.microsoft.com/office/drawing/2014/main" val="2620807543"/>
                  </a:ext>
                </a:extLst>
              </a:tr>
              <a:tr h="2394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МБОУ «СОШ № 5 г. Аргун»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9" marR="9009" marT="9009" marB="0" anchor="b"/>
                </a:tc>
                <a:extLst>
                  <a:ext uri="{0D108BD9-81ED-4DB2-BD59-A6C34878D82A}">
                    <a16:rowId xmlns:a16="http://schemas.microsoft.com/office/drawing/2014/main" val="3274840610"/>
                  </a:ext>
                </a:extLst>
              </a:tr>
              <a:tr h="2394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МБОУ «СОШ № 6 г. Аргун»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9" marR="9009" marT="9009" marB="0" anchor="b"/>
                </a:tc>
                <a:extLst>
                  <a:ext uri="{0D108BD9-81ED-4DB2-BD59-A6C34878D82A}">
                    <a16:rowId xmlns:a16="http://schemas.microsoft.com/office/drawing/2014/main" val="266603970"/>
                  </a:ext>
                </a:extLst>
              </a:tr>
              <a:tr h="2394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МБОУ «СОШ № 7» г. Аргун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9" marR="9009" marT="9009" marB="0" anchor="b"/>
                </a:tc>
                <a:extLst>
                  <a:ext uri="{0D108BD9-81ED-4DB2-BD59-A6C34878D82A}">
                    <a16:rowId xmlns:a16="http://schemas.microsoft.com/office/drawing/2014/main" val="3744688764"/>
                  </a:ext>
                </a:extLst>
              </a:tr>
              <a:tr h="2394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МБОУ «СОШ № 9» г. Аргун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9" marR="9009" marT="9009" marB="0" anchor="b"/>
                </a:tc>
                <a:extLst>
                  <a:ext uri="{0D108BD9-81ED-4DB2-BD59-A6C34878D82A}">
                    <a16:rowId xmlns:a16="http://schemas.microsoft.com/office/drawing/2014/main" val="3849743037"/>
                  </a:ext>
                </a:extLst>
              </a:tr>
              <a:tr h="2394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МБОУ «Гимназия № 13» г. Аргуна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9" marR="9009" marT="9009" marB="0" anchor="b"/>
                </a:tc>
                <a:extLst>
                  <a:ext uri="{0D108BD9-81ED-4DB2-BD59-A6C34878D82A}">
                    <a16:rowId xmlns:a16="http://schemas.microsoft.com/office/drawing/2014/main" val="2074857212"/>
                  </a:ext>
                </a:extLst>
              </a:tr>
              <a:tr h="2394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МБОУ «Центр образования» г. Аргуна им. А.-Х. Кадырова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9" marR="9009" marT="9009" marB="0" anchor="b"/>
                </a:tc>
                <a:extLst>
                  <a:ext uri="{0D108BD9-81ED-4DB2-BD59-A6C34878D82A}">
                    <a16:rowId xmlns:a16="http://schemas.microsoft.com/office/drawing/2014/main" val="675506500"/>
                  </a:ext>
                </a:extLst>
              </a:tr>
              <a:tr h="2394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МБОУ «СОШ № 1» с.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Бердыкель</a:t>
                      </a:r>
                      <a:endParaRPr lang="ru-RU" sz="14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9" marR="9009" marT="9009" marB="0" anchor="b"/>
                </a:tc>
                <a:extLst>
                  <a:ext uri="{0D108BD9-81ED-4DB2-BD59-A6C34878D82A}">
                    <a16:rowId xmlns:a16="http://schemas.microsoft.com/office/drawing/2014/main" val="481702809"/>
                  </a:ext>
                </a:extLst>
              </a:tr>
              <a:tr h="2394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МБОУ «СОШ № 2» с.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Бердыкель</a:t>
                      </a:r>
                      <a:endParaRPr lang="ru-RU" sz="14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9" marR="9009" marT="9009" marB="0" anchor="b"/>
                </a:tc>
                <a:extLst>
                  <a:ext uri="{0D108BD9-81ED-4DB2-BD59-A6C34878D82A}">
                    <a16:rowId xmlns:a16="http://schemas.microsoft.com/office/drawing/2014/main" val="1310442701"/>
                  </a:ext>
                </a:extLst>
              </a:tr>
              <a:tr h="2394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МБОУ «СОШ № 3» с.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Бердыкель</a:t>
                      </a:r>
                      <a:endParaRPr lang="ru-RU" sz="14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9" marR="9009" marT="9009" marB="0" anchor="b"/>
                </a:tc>
                <a:extLst>
                  <a:ext uri="{0D108BD9-81ED-4DB2-BD59-A6C34878D82A}">
                    <a16:rowId xmlns:a16="http://schemas.microsoft.com/office/drawing/2014/main" val="1754453457"/>
                  </a:ext>
                </a:extLst>
              </a:tr>
              <a:tr h="2394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МБОУ «СОШ № 1» с.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Чечен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-Аул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9" marR="9009" marT="9009" marB="0" anchor="b"/>
                </a:tc>
                <a:extLst>
                  <a:ext uri="{0D108BD9-81ED-4DB2-BD59-A6C34878D82A}">
                    <a16:rowId xmlns:a16="http://schemas.microsoft.com/office/drawing/2014/main" val="2801333242"/>
                  </a:ext>
                </a:extLst>
              </a:tr>
              <a:tr h="2394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МБОУ «СОШ № 2» с.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Чечен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-Аул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57,14%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9" marR="9009" marT="9009" marB="0" anchor="b"/>
                </a:tc>
                <a:extLst>
                  <a:ext uri="{0D108BD9-81ED-4DB2-BD59-A6C34878D82A}">
                    <a16:rowId xmlns:a16="http://schemas.microsoft.com/office/drawing/2014/main" val="574169843"/>
                  </a:ext>
                </a:extLst>
              </a:tr>
              <a:tr h="2394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МБОУ «СОШ № 3» с.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Чечен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-Аул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84,61%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9" marR="9009" marT="9009" marB="0" anchor="b"/>
                </a:tc>
                <a:extLst>
                  <a:ext uri="{0D108BD9-81ED-4DB2-BD59-A6C34878D82A}">
                    <a16:rowId xmlns:a16="http://schemas.microsoft.com/office/drawing/2014/main" val="2624338083"/>
                  </a:ext>
                </a:extLst>
              </a:tr>
              <a:tr h="23948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МБОУ «СОШ № 4» с. </a:t>
                      </a:r>
                      <a:r>
                        <a:rPr kumimoji="0" lang="ru-RU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Чечен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-Аул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9" marR="9009" marT="9009" marB="0" anchor="b"/>
                </a:tc>
                <a:extLst>
                  <a:ext uri="{0D108BD9-81ED-4DB2-BD59-A6C34878D82A}">
                    <a16:rowId xmlns:a16="http://schemas.microsoft.com/office/drawing/2014/main" val="1310064456"/>
                  </a:ext>
                </a:extLst>
              </a:tr>
              <a:tr h="239482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Городской округ г. Аргун</a:t>
                      </a: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</a:t>
                      </a: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</a:t>
                      </a:r>
                    </a:p>
                  </a:txBody>
                  <a:tcPr marL="9009" marR="9009" marT="900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45,20%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009" marR="9009" marT="9009" marB="0" anchor="b"/>
                </a:tc>
                <a:extLst>
                  <a:ext uri="{0D108BD9-81ED-4DB2-BD59-A6C34878D82A}">
                    <a16:rowId xmlns:a16="http://schemas.microsoft.com/office/drawing/2014/main" val="1144274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234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низ 3"/>
          <p:cNvSpPr/>
          <p:nvPr/>
        </p:nvSpPr>
        <p:spPr>
          <a:xfrm>
            <a:off x="11510546" y="1118586"/>
            <a:ext cx="438150" cy="5619935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681461" y="112629"/>
            <a:ext cx="667233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Выполняемость заданий по проверяемым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элементам содержания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153" y="100504"/>
            <a:ext cx="4431577" cy="914400"/>
          </a:xfrm>
          <a:prstGeom prst="rect">
            <a:avLst/>
          </a:prstGeom>
          <a:solidFill>
            <a:srgbClr val="155262"/>
          </a:solidFill>
          <a:ln w="28575">
            <a:solidFill>
              <a:srgbClr val="15526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000" b="1" dirty="0">
                <a:solidFill>
                  <a:schemeClr val="bg1"/>
                </a:solidFill>
              </a:rPr>
              <a:t>Математика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9382001"/>
              </p:ext>
            </p:extLst>
          </p:nvPr>
        </p:nvGraphicFramePr>
        <p:xfrm>
          <a:off x="414338" y="1118569"/>
          <a:ext cx="10687050" cy="5237780"/>
        </p:xfrm>
        <a:graphic>
          <a:graphicData uri="http://schemas.openxmlformats.org/drawingml/2006/table">
            <a:tbl>
              <a:tblPr/>
              <a:tblGrid>
                <a:gridCol w="779603">
                  <a:extLst>
                    <a:ext uri="{9D8B030D-6E8A-4147-A177-3AD203B41FA5}">
                      <a16:colId xmlns:a16="http://schemas.microsoft.com/office/drawing/2014/main" val="1504028322"/>
                    </a:ext>
                  </a:extLst>
                </a:gridCol>
                <a:gridCol w="8656835">
                  <a:extLst>
                    <a:ext uri="{9D8B030D-6E8A-4147-A177-3AD203B41FA5}">
                      <a16:colId xmlns:a16="http://schemas.microsoft.com/office/drawing/2014/main" val="1226115645"/>
                    </a:ext>
                  </a:extLst>
                </a:gridCol>
                <a:gridCol w="1250612">
                  <a:extLst>
                    <a:ext uri="{9D8B030D-6E8A-4147-A177-3AD203B41FA5}">
                      <a16:colId xmlns:a16="http://schemas.microsoft.com/office/drawing/2014/main" val="3843902877"/>
                    </a:ext>
                  </a:extLst>
                </a:gridCol>
              </a:tblGrid>
              <a:tr h="368202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№</a:t>
                      </a:r>
                    </a:p>
                  </a:txBody>
                  <a:tcPr marL="7318" marR="7318" marT="7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Элементы содержания</a:t>
                      </a:r>
                    </a:p>
                  </a:txBody>
                  <a:tcPr marL="7318" marR="7318" marT="7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выполнения</a:t>
                      </a:r>
                    </a:p>
                  </a:txBody>
                  <a:tcPr marL="7318" marR="7318" marT="7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5238840"/>
                  </a:ext>
                </a:extLst>
              </a:tr>
              <a:tr h="2313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318" marR="7318" marT="7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Уметь выполнять вычисления и преобразования</a:t>
                      </a:r>
                    </a:p>
                  </a:txBody>
                  <a:tcPr marL="7318" marR="7318" marT="7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37873204"/>
                  </a:ext>
                </a:extLst>
              </a:tr>
              <a:tr h="2313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318" marR="7318" marT="7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Уметь выполнять вычисления и преобразования</a:t>
                      </a:r>
                    </a:p>
                  </a:txBody>
                  <a:tcPr marL="7318" marR="7318" marT="7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064076"/>
                  </a:ext>
                </a:extLst>
              </a:tr>
              <a:tr h="2313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318" marR="7318" marT="7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Уметь использовать приобретённые знания и умения в практической деятельности и повседневной жизни</a:t>
                      </a:r>
                    </a:p>
                  </a:txBody>
                  <a:tcPr marL="7318" marR="7318" marT="7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6382357"/>
                  </a:ext>
                </a:extLst>
              </a:tr>
              <a:tr h="2313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318" marR="7318" marT="7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Уметь использовать приобретённые знания и умения в практической деятельности и повседневной жизни</a:t>
                      </a:r>
                    </a:p>
                  </a:txBody>
                  <a:tcPr marL="7318" marR="7318" marT="7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6914641"/>
                  </a:ext>
                </a:extLst>
              </a:tr>
              <a:tr h="2313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318" marR="7318" marT="7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Уметь выполнять действия с геометрическими  фигурами</a:t>
                      </a:r>
                    </a:p>
                  </a:txBody>
                  <a:tcPr marL="7318" marR="7318" marT="7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24836464"/>
                  </a:ext>
                </a:extLst>
              </a:tr>
              <a:tr h="242838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318" marR="7318" marT="7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Уметь использовать приобретённые знания и умения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практической деятельности и повседневной жизни</a:t>
                      </a:r>
                    </a:p>
                  </a:txBody>
                  <a:tcPr marL="7318" marR="7318" marT="7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8868791"/>
                  </a:ext>
                </a:extLst>
              </a:tr>
              <a:tr h="2313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7318" marR="7318" marT="7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Уметь выполнять вычисления и преобразования</a:t>
                      </a:r>
                    </a:p>
                  </a:txBody>
                  <a:tcPr marL="7318" marR="7318" marT="7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4283091"/>
                  </a:ext>
                </a:extLst>
              </a:tr>
              <a:tr h="2313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7318" marR="7318" marT="7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Уметь использовать приобретённые знания и умения</a:t>
                      </a:r>
                      <a:r>
                        <a:rPr lang="ru-RU" sz="14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в практической деятельности и повседневной жизни</a:t>
                      </a:r>
                    </a:p>
                  </a:txBody>
                  <a:tcPr marL="7318" marR="7318" marT="7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43187858"/>
                  </a:ext>
                </a:extLst>
              </a:tr>
              <a:tr h="2313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7318" marR="7318" marT="7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Уметь решать уравнения и неравенства</a:t>
                      </a:r>
                    </a:p>
                  </a:txBody>
                  <a:tcPr marL="7318" marR="7318" marT="7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8315885"/>
                  </a:ext>
                </a:extLst>
              </a:tr>
              <a:tr h="2313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318" marR="7318" marT="7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Уметь выполнять действия с геометрическими фигурами</a:t>
                      </a:r>
                    </a:p>
                  </a:txBody>
                  <a:tcPr marL="7318" marR="7318" marT="7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75741456"/>
                  </a:ext>
                </a:extLst>
              </a:tr>
              <a:tr h="2313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318" marR="7318" marT="7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Уметь строить и исследовать простейшие математические модели</a:t>
                      </a:r>
                    </a:p>
                  </a:txBody>
                  <a:tcPr marL="7318" marR="7318" marT="7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8919211"/>
                  </a:ext>
                </a:extLst>
              </a:tr>
              <a:tr h="2313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7318" marR="7318" marT="7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Уметь строить и исследовать простейшие математические модели</a:t>
                      </a:r>
                    </a:p>
                  </a:txBody>
                  <a:tcPr marL="7318" marR="7318" marT="7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39%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1306609"/>
                  </a:ext>
                </a:extLst>
              </a:tr>
              <a:tr h="2313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7318" marR="7318" marT="7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Уметь выполнять действия с геометрическими фигурами</a:t>
                      </a:r>
                    </a:p>
                  </a:txBody>
                  <a:tcPr marL="7318" marR="7318" marT="7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1950568"/>
                  </a:ext>
                </a:extLst>
              </a:tr>
              <a:tr h="2313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7318" marR="7318" marT="7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Уметь выполнять действия с функциями</a:t>
                      </a:r>
                    </a:p>
                  </a:txBody>
                  <a:tcPr marL="7318" marR="7318" marT="7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6912237"/>
                  </a:ext>
                </a:extLst>
              </a:tr>
              <a:tr h="2313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7318" marR="7318" marT="7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Уметь выполнять действия с геометрическими фигурами</a:t>
                      </a:r>
                    </a:p>
                  </a:txBody>
                  <a:tcPr marL="7318" marR="7318" marT="7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91326040"/>
                  </a:ext>
                </a:extLst>
              </a:tr>
              <a:tr h="2313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7318" marR="7318" marT="7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Уметь выполнять действия с геометрическими фигурами</a:t>
                      </a:r>
                    </a:p>
                  </a:txBody>
                  <a:tcPr marL="7318" marR="7318" marT="7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84169151"/>
                  </a:ext>
                </a:extLst>
              </a:tr>
              <a:tr h="2313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7318" marR="7318" marT="7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Уметь решать уравнения и неравенства</a:t>
                      </a:r>
                    </a:p>
                  </a:txBody>
                  <a:tcPr marL="7318" marR="7318" marT="7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03703149"/>
                  </a:ext>
                </a:extLst>
              </a:tr>
              <a:tr h="2313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7318" marR="7318" marT="7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Уметь строить и исследовать простейшие математические модели</a:t>
                      </a:r>
                    </a:p>
                  </a:txBody>
                  <a:tcPr marL="7318" marR="7318" marT="7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0689960"/>
                  </a:ext>
                </a:extLst>
              </a:tr>
              <a:tr h="2313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7318" marR="7318" marT="7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Уметь выполнять вычисления и преобразования</a:t>
                      </a:r>
                    </a:p>
                  </a:txBody>
                  <a:tcPr marL="7318" marR="7318" marT="7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3800147"/>
                  </a:ext>
                </a:extLst>
              </a:tr>
              <a:tr h="2313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7318" marR="7318" marT="7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Уметь строить и исследовать простейшие математические модели</a:t>
                      </a:r>
                    </a:p>
                  </a:txBody>
                  <a:tcPr marL="7318" marR="7318" marT="7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28555961"/>
                  </a:ext>
                </a:extLst>
              </a:tr>
              <a:tr h="231337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7318" marR="7318" marT="7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Уметь строить и исследовать простейшие математические модели</a:t>
                      </a:r>
                    </a:p>
                  </a:txBody>
                  <a:tcPr marL="7318" marR="7318" marT="7318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23%</a:t>
                      </a: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86169583"/>
                  </a:ext>
                </a:extLst>
              </a:tr>
            </a:tbl>
          </a:graphicData>
        </a:graphic>
      </p:graphicFrame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4736-1BE4-4CAB-BF8E-671EAF31A7E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65124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615828" y="136525"/>
            <a:ext cx="71804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Выполняемость заданий по проверяемым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элементам содержания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153" y="100504"/>
            <a:ext cx="4431577" cy="914400"/>
          </a:xfrm>
          <a:prstGeom prst="rect">
            <a:avLst/>
          </a:prstGeom>
          <a:solidFill>
            <a:srgbClr val="155262"/>
          </a:solidFill>
          <a:ln w="28575">
            <a:solidFill>
              <a:srgbClr val="15526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000" b="1" dirty="0">
                <a:solidFill>
                  <a:schemeClr val="bg1"/>
                </a:solidFill>
              </a:rPr>
              <a:t>Математика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4736-1BE4-4CAB-BF8E-671EAF31A7E6}" type="slidenum">
              <a:rPr lang="ru-RU" smtClean="0"/>
              <a:t>16</a:t>
            </a:fld>
            <a:endParaRPr lang="ru-RU"/>
          </a:p>
        </p:txBody>
      </p:sp>
      <p:graphicFrame>
        <p:nvGraphicFramePr>
          <p:cNvPr id="7" name="Chart 3">
            <a:extLst>
              <a:ext uri="{FF2B5EF4-FFF2-40B4-BE49-F238E27FC236}">
                <a16:creationId xmlns:a16="http://schemas.microsoft.com/office/drawing/2014/main" id="{00000000-0008-0000-0300-0000EB7449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5705343"/>
              </p:ext>
            </p:extLst>
          </p:nvPr>
        </p:nvGraphicFramePr>
        <p:xfrm>
          <a:off x="472440" y="1356360"/>
          <a:ext cx="11094720" cy="49999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22548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4539215" y="371760"/>
            <a:ext cx="77308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участников по первичным баллам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9153" y="100504"/>
            <a:ext cx="4431577" cy="914400"/>
          </a:xfrm>
          <a:prstGeom prst="rect">
            <a:avLst/>
          </a:prstGeom>
          <a:solidFill>
            <a:srgbClr val="155262"/>
          </a:solidFill>
          <a:ln w="28575">
            <a:solidFill>
              <a:srgbClr val="15526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000" b="1" dirty="0">
                <a:solidFill>
                  <a:schemeClr val="bg1"/>
                </a:solidFill>
              </a:rPr>
              <a:t>Математика</a:t>
            </a:r>
          </a:p>
        </p:txBody>
      </p:sp>
      <p:sp>
        <p:nvSpPr>
          <p:cNvPr id="5" name="Выноска 2 4"/>
          <p:cNvSpPr/>
          <p:nvPr/>
        </p:nvSpPr>
        <p:spPr>
          <a:xfrm>
            <a:off x="6278880" y="6065520"/>
            <a:ext cx="4594281" cy="581123"/>
          </a:xfrm>
          <a:prstGeom prst="borderCallout2">
            <a:avLst>
              <a:gd name="adj1" fmla="val 45124"/>
              <a:gd name="adj2" fmla="val -4607"/>
              <a:gd name="adj3" fmla="val 18750"/>
              <a:gd name="adj4" fmla="val -18680"/>
              <a:gd name="adj5" fmla="val -66621"/>
              <a:gd name="adj6" fmla="val -21950"/>
            </a:avLst>
          </a:prstGeom>
          <a:solidFill>
            <a:schemeClr val="bg1"/>
          </a:solidFill>
          <a:ln w="28575">
            <a:solidFill>
              <a:srgbClr val="339C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</a:rPr>
              <a:t>Порог прохождения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4736-1BE4-4CAB-BF8E-671EAF31A7E6}" type="slidenum">
              <a:rPr lang="ru-RU" smtClean="0"/>
              <a:t>17</a:t>
            </a:fld>
            <a:endParaRPr lang="ru-RU"/>
          </a:p>
        </p:txBody>
      </p:sp>
      <p:graphicFrame>
        <p:nvGraphicFramePr>
          <p:cNvPr id="9" name="Chart 1">
            <a:extLst>
              <a:ext uri="{FF2B5EF4-FFF2-40B4-BE49-F238E27FC236}">
                <a16:creationId xmlns:a16="http://schemas.microsoft.com/office/drawing/2014/main" id="{00000000-0008-0000-0100-0000AAF11D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5110750"/>
              </p:ext>
            </p:extLst>
          </p:nvPr>
        </p:nvGraphicFramePr>
        <p:xfrm>
          <a:off x="340472" y="978840"/>
          <a:ext cx="11241928" cy="50866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072375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0" y="100504"/>
            <a:ext cx="4619997" cy="914400"/>
          </a:xfrm>
          <a:prstGeom prst="rect">
            <a:avLst/>
          </a:prstGeom>
          <a:solidFill>
            <a:srgbClr val="155262"/>
          </a:solidFill>
          <a:ln w="28575">
            <a:solidFill>
              <a:srgbClr val="15526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000" b="1" dirty="0">
                <a:solidFill>
                  <a:schemeClr val="bg1"/>
                </a:solidFill>
              </a:rPr>
              <a:t>Математика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54044" y="296094"/>
            <a:ext cx="6733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по ОО</a:t>
            </a:r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9129713" y="819315"/>
            <a:ext cx="2143125" cy="442370"/>
          </a:xfrm>
          <a:prstGeom prst="wedgeRoundRectCallout">
            <a:avLst>
              <a:gd name="adj1" fmla="val 56861"/>
              <a:gd name="adj2" fmla="val 73888"/>
              <a:gd name="adj3" fmla="val 16667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значение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 округу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428750" y="2057400"/>
            <a:ext cx="10244138" cy="142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387876" y="1143813"/>
            <a:ext cx="875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81,7%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4736-1BE4-4CAB-BF8E-671EAF31A7E6}" type="slidenum">
              <a:rPr lang="ru-RU" smtClean="0"/>
              <a:t>18</a:t>
            </a:fld>
            <a:endParaRPr lang="ru-RU"/>
          </a:p>
        </p:txBody>
      </p:sp>
      <p:graphicFrame>
        <p:nvGraphicFramePr>
          <p:cNvPr id="11" name="Диаграмма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5837287"/>
              </p:ext>
            </p:extLst>
          </p:nvPr>
        </p:nvGraphicFramePr>
        <p:xfrm>
          <a:off x="185183" y="1014904"/>
          <a:ext cx="11604363" cy="5568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174734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318655" y="136524"/>
            <a:ext cx="11459303" cy="914400"/>
          </a:xfrm>
          <a:prstGeom prst="rect">
            <a:avLst/>
          </a:prstGeom>
          <a:solidFill>
            <a:srgbClr val="155262"/>
          </a:solidFill>
          <a:ln w="28575">
            <a:solidFill>
              <a:srgbClr val="15526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ОБЪЕКТИВНОСТЬ РЕЗУЛЬТАТОВ ДИАГНОСТИКИ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4736-1BE4-4CAB-BF8E-671EAF31A7E6}" type="slidenum">
              <a:rPr lang="ru-RU" smtClean="0"/>
              <a:t>19</a:t>
            </a:fld>
            <a:endParaRPr lang="ru-RU"/>
          </a:p>
        </p:txBody>
      </p:sp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33D1ACCE-4031-4E70-9C71-D1848A4EF59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30868172"/>
              </p:ext>
            </p:extLst>
          </p:nvPr>
        </p:nvGraphicFramePr>
        <p:xfrm>
          <a:off x="350520" y="1296353"/>
          <a:ext cx="11490959" cy="5242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0854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174011" y="100504"/>
            <a:ext cx="2816324" cy="914400"/>
          </a:xfrm>
          <a:prstGeom prst="rect">
            <a:avLst/>
          </a:prstGeom>
          <a:solidFill>
            <a:srgbClr val="155262"/>
          </a:solidFill>
          <a:ln w="28575">
            <a:solidFill>
              <a:srgbClr val="15526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000" b="1" dirty="0">
                <a:solidFill>
                  <a:schemeClr val="bg1"/>
                </a:solidFill>
              </a:rPr>
              <a:t>Русский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990335" y="100504"/>
            <a:ext cx="1964723" cy="914400"/>
          </a:xfrm>
          <a:prstGeom prst="rect">
            <a:avLst/>
          </a:prstGeom>
          <a:noFill/>
          <a:ln w="28575">
            <a:solidFill>
              <a:srgbClr val="155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000" b="1" dirty="0">
                <a:solidFill>
                  <a:srgbClr val="155262"/>
                </a:solidFill>
              </a:rPr>
              <a:t>язык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93436" y="88175"/>
            <a:ext cx="5892348" cy="92672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Участники</a:t>
            </a:r>
            <a:r>
              <a:rPr lang="ru-RU" sz="3200" dirty="0">
                <a:solidFill>
                  <a:schemeClr val="tx1"/>
                </a:solidFill>
              </a:rPr>
              <a:t> диагностики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47891" y="1278373"/>
            <a:ext cx="3657600" cy="12162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083728" y="1242861"/>
            <a:ext cx="2121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Зарегистрировано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базе: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4440730" y="1846779"/>
            <a:ext cx="1199367" cy="584775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379 ч.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6205490" y="1278372"/>
            <a:ext cx="3657600" cy="12162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http://uamap.ru/wp-content/uploads/2020/01/olimp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7990" y="1307544"/>
            <a:ext cx="1310252" cy="115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7692502" y="1242861"/>
            <a:ext cx="2121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Приняли участие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диагностике: 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8049504" y="1846779"/>
            <a:ext cx="1199367" cy="584775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371 ч.</a:t>
            </a:r>
          </a:p>
        </p:txBody>
      </p:sp>
      <p:sp>
        <p:nvSpPr>
          <p:cNvPr id="58" name="Прямоугольник 57"/>
          <p:cNvSpPr/>
          <p:nvPr/>
        </p:nvSpPr>
        <p:spPr>
          <a:xfrm>
            <a:off x="9863090" y="1278371"/>
            <a:ext cx="1233997" cy="121624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98%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174011" y="1278371"/>
            <a:ext cx="2373880" cy="120533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2023г.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74011" y="2747175"/>
            <a:ext cx="2373880" cy="1239223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2023г.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2547891" y="2741721"/>
            <a:ext cx="3657599" cy="12446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Picture 2" descr="https://www.seekpng.com/png/full/229-2294108_customer-data-management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067" y="1375320"/>
            <a:ext cx="1387660" cy="109012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https://www.seekpng.com/png/full/229-2294108_customer-data-management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6067" y="2862391"/>
            <a:ext cx="1387660" cy="109012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32"/>
          <p:cNvSpPr/>
          <p:nvPr/>
        </p:nvSpPr>
        <p:spPr>
          <a:xfrm>
            <a:off x="6205490" y="2736270"/>
            <a:ext cx="3657600" cy="12692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TextBox 33"/>
          <p:cNvSpPr txBox="1"/>
          <p:nvPr/>
        </p:nvSpPr>
        <p:spPr>
          <a:xfrm>
            <a:off x="7752629" y="2747175"/>
            <a:ext cx="2121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Приняли участие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диагностике: 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8098329" y="3367737"/>
            <a:ext cx="1199367" cy="584775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399 ч.</a:t>
            </a:r>
          </a:p>
        </p:txBody>
      </p:sp>
      <p:pic>
        <p:nvPicPr>
          <p:cNvPr id="36" name="Picture 4" descr="http://uamap.ru/wp-content/uploads/2020/01/olimp-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9767" y="2828502"/>
            <a:ext cx="1310252" cy="1157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4124080" y="2739854"/>
            <a:ext cx="2121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Зарегистрировано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базе: 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4482037" y="3325175"/>
            <a:ext cx="1199367" cy="584775"/>
          </a:xfrm>
          <a:prstGeom prst="rect">
            <a:avLst/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 wrap="none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</a:rPr>
              <a:t>405 ч.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9851787" y="2736267"/>
            <a:ext cx="1233997" cy="126922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rgbClr val="FF0000"/>
                </a:solidFill>
              </a:rPr>
              <a:t>99%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43697" y="4768656"/>
            <a:ext cx="105420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принимали участие в сентябрьской диагностике  </a:t>
            </a:r>
          </a:p>
          <a:p>
            <a:pPr algn="ctr"/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 обучающихся МБОУ «СОШ № 4» с. </a:t>
            </a:r>
            <a:r>
              <a:rPr lang="ru-RU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Чечен</a:t>
            </a: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-Аул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4736-1BE4-4CAB-BF8E-671EAF31A7E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08625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4736-1BE4-4CAB-BF8E-671EAF31A7E6}" type="slidenum">
              <a:rPr lang="ru-RU" smtClean="0"/>
              <a:t>20</a:t>
            </a:fld>
            <a:endParaRPr lang="ru-RU" dirty="0"/>
          </a:p>
        </p:txBody>
      </p:sp>
      <p:pic>
        <p:nvPicPr>
          <p:cNvPr id="6" name="Picture 2" descr="http://school.everydayon.in/images/student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15" y="4953796"/>
            <a:ext cx="1510018" cy="1385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s://www.pngkey.com/png/full/18-183098_high-school-graduation-png-clip-download-graduates-ico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07" y="1465035"/>
            <a:ext cx="1534927" cy="1423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574624" y="1306994"/>
            <a:ext cx="2069937" cy="1871397"/>
          </a:xfrm>
          <a:prstGeom prst="rect">
            <a:avLst/>
          </a:prstGeom>
          <a:solidFill>
            <a:srgbClr val="4B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 претендентов на медаль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степени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033806" y="1306995"/>
            <a:ext cx="4831613" cy="851311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пробных ЕГЭ 4-х претендентов соответствуют критериям получения медали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степени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5689348" y="4895271"/>
            <a:ext cx="6209426" cy="1386942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Претендентов, отсутствовавших на пробных ЕГЭ, не было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461394" y="4953795"/>
            <a:ext cx="3261707" cy="1461039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Претендентов, не участвовавших в пробных ЕГЭ, не было</a:t>
            </a:r>
          </a:p>
        </p:txBody>
      </p:sp>
      <p:sp>
        <p:nvSpPr>
          <p:cNvPr id="27" name="Стрелка вправо 26"/>
          <p:cNvSpPr/>
          <p:nvPr/>
        </p:nvSpPr>
        <p:spPr>
          <a:xfrm rot="5400000">
            <a:off x="3469124" y="3270847"/>
            <a:ext cx="457789" cy="3068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E3881024-ACAE-4E6A-AA9F-8C70A4EE5B25}"/>
              </a:ext>
            </a:extLst>
          </p:cNvPr>
          <p:cNvSpPr/>
          <p:nvPr/>
        </p:nvSpPr>
        <p:spPr>
          <a:xfrm>
            <a:off x="3280330" y="3662650"/>
            <a:ext cx="2409018" cy="966728"/>
          </a:xfrm>
          <a:prstGeom prst="rect">
            <a:avLst/>
          </a:prstGeom>
          <a:solidFill>
            <a:srgbClr val="4B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  претендент на медаль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степени 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CB998ED6-D754-4124-9CA9-1A9266901909}"/>
              </a:ext>
            </a:extLst>
          </p:cNvPr>
          <p:cNvSpPr/>
          <p:nvPr/>
        </p:nvSpPr>
        <p:spPr>
          <a:xfrm>
            <a:off x="1926463" y="1306994"/>
            <a:ext cx="2258916" cy="1854754"/>
          </a:xfrm>
          <a:prstGeom prst="rect">
            <a:avLst/>
          </a:prstGeom>
          <a:solidFill>
            <a:srgbClr val="4B5AA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75 заявленных  претендентов на медали 1 и 2 степени </a:t>
            </a:r>
          </a:p>
        </p:txBody>
      </p:sp>
      <p:sp>
        <p:nvSpPr>
          <p:cNvPr id="32" name="Стрелка вправо 26">
            <a:extLst>
              <a:ext uri="{FF2B5EF4-FFF2-40B4-BE49-F238E27FC236}">
                <a16:creationId xmlns:a16="http://schemas.microsoft.com/office/drawing/2014/main" id="{2D9F9B6D-ED53-4832-860F-49E30D65E6B5}"/>
              </a:ext>
            </a:extLst>
          </p:cNvPr>
          <p:cNvSpPr/>
          <p:nvPr/>
        </p:nvSpPr>
        <p:spPr>
          <a:xfrm>
            <a:off x="4202155" y="2114674"/>
            <a:ext cx="393445" cy="3068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Стрелка вправо 26">
            <a:extLst>
              <a:ext uri="{FF2B5EF4-FFF2-40B4-BE49-F238E27FC236}">
                <a16:creationId xmlns:a16="http://schemas.microsoft.com/office/drawing/2014/main" id="{77A58DAE-F2C6-4FC5-B0CF-7608544970B7}"/>
              </a:ext>
            </a:extLst>
          </p:cNvPr>
          <p:cNvSpPr/>
          <p:nvPr/>
        </p:nvSpPr>
        <p:spPr>
          <a:xfrm>
            <a:off x="6640361" y="1579233"/>
            <a:ext cx="393445" cy="3068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EFE0A19C-E7F8-4BA9-B21C-A6160A599D7A}"/>
              </a:ext>
            </a:extLst>
          </p:cNvPr>
          <p:cNvSpPr/>
          <p:nvPr/>
        </p:nvSpPr>
        <p:spPr>
          <a:xfrm>
            <a:off x="7028242" y="2239385"/>
            <a:ext cx="4831613" cy="9390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пробных ЕГЭ 20-ти претендентов соответствуют критериям получения медали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степени</a:t>
            </a:r>
          </a:p>
        </p:txBody>
      </p:sp>
      <p:sp>
        <p:nvSpPr>
          <p:cNvPr id="36" name="Стрелка вправо 26">
            <a:extLst>
              <a:ext uri="{FF2B5EF4-FFF2-40B4-BE49-F238E27FC236}">
                <a16:creationId xmlns:a16="http://schemas.microsoft.com/office/drawing/2014/main" id="{228B9C4D-26F7-45BC-9A1F-59274092F1DB}"/>
              </a:ext>
            </a:extLst>
          </p:cNvPr>
          <p:cNvSpPr/>
          <p:nvPr/>
        </p:nvSpPr>
        <p:spPr>
          <a:xfrm>
            <a:off x="6630928" y="2542450"/>
            <a:ext cx="393445" cy="3068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26">
            <a:extLst>
              <a:ext uri="{FF2B5EF4-FFF2-40B4-BE49-F238E27FC236}">
                <a16:creationId xmlns:a16="http://schemas.microsoft.com/office/drawing/2014/main" id="{7886DC14-3C6E-45C8-B705-428EA37307D4}"/>
              </a:ext>
            </a:extLst>
          </p:cNvPr>
          <p:cNvSpPr/>
          <p:nvPr/>
        </p:nvSpPr>
        <p:spPr>
          <a:xfrm>
            <a:off x="5699567" y="3939243"/>
            <a:ext cx="1324806" cy="3068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691DB70D-26BB-45BC-A79D-512CD42B991C}"/>
              </a:ext>
            </a:extLst>
          </p:cNvPr>
          <p:cNvSpPr/>
          <p:nvPr/>
        </p:nvSpPr>
        <p:spPr>
          <a:xfrm>
            <a:off x="7033806" y="3619405"/>
            <a:ext cx="4826048" cy="939008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пробных ЕГЭ 2- претендентов соответствуют критериям получения медали </a:t>
            </a:r>
          </a:p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степени</a:t>
            </a:r>
          </a:p>
        </p:txBody>
      </p:sp>
      <p:sp>
        <p:nvSpPr>
          <p:cNvPr id="39" name="Стрелка вправо 26">
            <a:extLst>
              <a:ext uri="{FF2B5EF4-FFF2-40B4-BE49-F238E27FC236}">
                <a16:creationId xmlns:a16="http://schemas.microsoft.com/office/drawing/2014/main" id="{996AC368-CA40-46DB-A9D1-1647E1CAF975}"/>
              </a:ext>
            </a:extLst>
          </p:cNvPr>
          <p:cNvSpPr/>
          <p:nvPr/>
        </p:nvSpPr>
        <p:spPr>
          <a:xfrm rot="5400000">
            <a:off x="1964327" y="3831104"/>
            <a:ext cx="1626569" cy="3068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Заголовок 27">
            <a:extLst>
              <a:ext uri="{FF2B5EF4-FFF2-40B4-BE49-F238E27FC236}">
                <a16:creationId xmlns:a16="http://schemas.microsoft.com/office/drawing/2014/main" id="{15A80631-9968-1015-CEB3-51796A44903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42707" y="277248"/>
            <a:ext cx="11517147" cy="809260"/>
          </a:xfrm>
          <a:prstGeom prst="rect">
            <a:avLst/>
          </a:prstGeom>
          <a:solidFill>
            <a:srgbClr val="155262"/>
          </a:solidFill>
          <a:ln w="28575" cap="flat" cmpd="sng" algn="ctr">
            <a:solidFill>
              <a:srgbClr val="155262"/>
            </a:solidFill>
            <a:prstDash val="solid"/>
            <a:miter lim="800000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3600" b="1" dirty="0">
                <a:solidFill>
                  <a:schemeClr val="bg1"/>
                </a:solidFill>
              </a:rPr>
              <a:t>    </a:t>
            </a:r>
            <a:r>
              <a:rPr lang="ru-RU" sz="2700" b="1" dirty="0">
                <a:solidFill>
                  <a:schemeClr val="bg1"/>
                </a:solidFill>
              </a:rPr>
              <a:t>Результаты обучающихся, претендующих  на медали 1-й и 2-й степени       </a:t>
            </a:r>
            <a:br>
              <a:rPr lang="ru-RU" sz="2700" b="1" dirty="0">
                <a:solidFill>
                  <a:schemeClr val="bg1"/>
                </a:solidFill>
              </a:rPr>
            </a:br>
            <a:r>
              <a:rPr lang="ru-RU" sz="1600" b="1" dirty="0">
                <a:solidFill>
                  <a:schemeClr val="bg1"/>
                </a:solidFill>
              </a:rPr>
              <a:t>(</a:t>
            </a:r>
            <a:r>
              <a:rPr lang="ru-RU" sz="1800" b="1" dirty="0">
                <a:solidFill>
                  <a:schemeClr val="bg1"/>
                </a:solidFill>
              </a:rPr>
              <a:t>при отборе претендентов по русскому языку с 25-29 первичными баллами на 1-ю степень и  с 21-24 баллами на 2-ю степень)</a:t>
            </a:r>
            <a:endParaRPr lang="ru-RU" sz="27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548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98854" y="100504"/>
            <a:ext cx="2903838" cy="914400"/>
          </a:xfrm>
          <a:prstGeom prst="rect">
            <a:avLst/>
          </a:prstGeom>
          <a:solidFill>
            <a:srgbClr val="155262"/>
          </a:solidFill>
          <a:ln w="28575">
            <a:solidFill>
              <a:srgbClr val="155262"/>
            </a:solidFill>
          </a:ln>
          <a:scene3d>
            <a:camera prst="perspective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000" b="1" dirty="0">
                <a:solidFill>
                  <a:schemeClr val="bg1"/>
                </a:solidFill>
              </a:rPr>
              <a:t>Русский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3002691" y="100504"/>
            <a:ext cx="1977081" cy="914400"/>
          </a:xfrm>
          <a:prstGeom prst="rect">
            <a:avLst/>
          </a:prstGeom>
          <a:noFill/>
          <a:ln w="28575">
            <a:solidFill>
              <a:srgbClr val="15526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000" b="1" dirty="0">
                <a:solidFill>
                  <a:srgbClr val="155262"/>
                </a:solidFill>
              </a:rPr>
              <a:t>язык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672138" y="5143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516553" y="88175"/>
            <a:ext cx="5892348" cy="92672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Сравнение результатов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4736-1BE4-4CAB-BF8E-671EAF31A7E6}" type="slidenum">
              <a:rPr lang="ru-RU" smtClean="0"/>
              <a:t>3</a:t>
            </a:fld>
            <a:endParaRPr lang="ru-RU"/>
          </a:p>
        </p:txBody>
      </p:sp>
      <p:graphicFrame>
        <p:nvGraphicFramePr>
          <p:cNvPr id="8" name="Объект 4">
            <a:extLst>
              <a:ext uri="{FF2B5EF4-FFF2-40B4-BE49-F238E27FC236}">
                <a16:creationId xmlns:a16="http://schemas.microsoft.com/office/drawing/2014/main" id="{28CD17E6-FDF6-4033-851A-264A42B7CF0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4605627"/>
              </p:ext>
            </p:extLst>
          </p:nvPr>
        </p:nvGraphicFramePr>
        <p:xfrm>
          <a:off x="670636" y="1237027"/>
          <a:ext cx="10634673" cy="5263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7280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9153" y="100504"/>
            <a:ext cx="2831701" cy="914400"/>
          </a:xfrm>
          <a:prstGeom prst="rect">
            <a:avLst/>
          </a:prstGeom>
          <a:solidFill>
            <a:srgbClr val="155262"/>
          </a:solidFill>
          <a:ln w="28575">
            <a:solidFill>
              <a:srgbClr val="15526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000" b="1" dirty="0">
                <a:solidFill>
                  <a:schemeClr val="bg1"/>
                </a:solidFill>
              </a:rPr>
              <a:t>Русский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840854" y="100504"/>
            <a:ext cx="1853176" cy="914400"/>
          </a:xfrm>
          <a:prstGeom prst="rect">
            <a:avLst/>
          </a:prstGeom>
          <a:noFill/>
          <a:ln w="28575">
            <a:solidFill>
              <a:srgbClr val="155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000" b="1" dirty="0">
                <a:solidFill>
                  <a:srgbClr val="155262"/>
                </a:solidFill>
              </a:rPr>
              <a:t>язык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6072971" y="1275948"/>
            <a:ext cx="4896000" cy="8141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Декабрь 2023г.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084007" y="2102341"/>
            <a:ext cx="2448000" cy="67691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Зачет</a:t>
            </a:r>
            <a:r>
              <a:rPr lang="ru-RU" sz="320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62" name="Прямоугольник 61"/>
          <p:cNvSpPr/>
          <p:nvPr/>
        </p:nvSpPr>
        <p:spPr>
          <a:xfrm>
            <a:off x="8516243" y="2098310"/>
            <a:ext cx="2448000" cy="6712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Незачёт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6091099" y="2776501"/>
            <a:ext cx="2448000" cy="148234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8516243" y="2764238"/>
            <a:ext cx="2448000" cy="147105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6110840" y="4247770"/>
            <a:ext cx="2448000" cy="599567"/>
          </a:xfrm>
          <a:prstGeom prst="rect">
            <a:avLst/>
          </a:prstGeom>
          <a:solidFill>
            <a:srgbClr val="339C66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290 </a:t>
            </a:r>
          </a:p>
        </p:txBody>
      </p:sp>
      <p:sp>
        <p:nvSpPr>
          <p:cNvPr id="66" name="Прямоугольник 65"/>
          <p:cNvSpPr/>
          <p:nvPr/>
        </p:nvSpPr>
        <p:spPr>
          <a:xfrm>
            <a:off x="8502424" y="4239911"/>
            <a:ext cx="2448000" cy="599567"/>
          </a:xfrm>
          <a:prstGeom prst="rect">
            <a:avLst/>
          </a:prstGeom>
          <a:solidFill>
            <a:srgbClr val="ED5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109</a:t>
            </a:r>
          </a:p>
        </p:txBody>
      </p:sp>
      <p:pic>
        <p:nvPicPr>
          <p:cNvPr id="10" name="Picture 6" descr="http://cdn.onlinewebfonts.com/svg/download_4879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1200" y="2859052"/>
            <a:ext cx="1265235" cy="133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" name="Picture 6" descr="http://cdn.onlinewebfonts.com/svg/download_4879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6383" y="2837494"/>
            <a:ext cx="1265235" cy="133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www.pinclipart.com/picdir/big/160-1600471_green-check-mark-image-22-buy-clip-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1913" y="3584184"/>
            <a:ext cx="556424" cy="55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http://s1.iconbird.com/ico/2013/10/464/w512h5121380984637delet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9686" y="3583291"/>
            <a:ext cx="556424" cy="55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Прямоугольник 25"/>
          <p:cNvSpPr/>
          <p:nvPr/>
        </p:nvSpPr>
        <p:spPr>
          <a:xfrm>
            <a:off x="661098" y="1275948"/>
            <a:ext cx="4911764" cy="8141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Сентябрь 2023г.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76862" y="2098562"/>
            <a:ext cx="2448000" cy="66567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339C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Зачет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3124862" y="2100125"/>
            <a:ext cx="2448000" cy="67058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Незачёт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665826" y="2779257"/>
            <a:ext cx="2448000" cy="14823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3129198" y="2779257"/>
            <a:ext cx="2448000" cy="148234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33" name="Picture 6" descr="http://cdn.onlinewebfonts.com/svg/download_4879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662" y="2890715"/>
            <a:ext cx="1265235" cy="133901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8" descr="https://www.pinclipart.com/picdir/big/160-1600471_green-check-mark-image-22-buy-clip-art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178" y="3585791"/>
            <a:ext cx="556424" cy="55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http://cdn.onlinewebfonts.com/svg/download_4879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132" y="2872889"/>
            <a:ext cx="1265235" cy="1339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http://s1.iconbird.com/ico/2013/10/464/w512h5121380984637delete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8450" y="3582639"/>
            <a:ext cx="556424" cy="55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665826" y="4283637"/>
            <a:ext cx="2448000" cy="594658"/>
          </a:xfrm>
          <a:prstGeom prst="rect">
            <a:avLst/>
          </a:prstGeom>
          <a:solidFill>
            <a:srgbClr val="339C66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278 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3124862" y="4295689"/>
            <a:ext cx="2448000" cy="594106"/>
          </a:xfrm>
          <a:prstGeom prst="rect">
            <a:avLst/>
          </a:prstGeom>
          <a:solidFill>
            <a:srgbClr val="ED505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>
                <a:solidFill>
                  <a:schemeClr val="bg1"/>
                </a:solidFill>
              </a:rPr>
              <a:t>93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5077731" y="100505"/>
            <a:ext cx="5875476" cy="8772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 данные 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661098" y="5158838"/>
            <a:ext cx="10292109" cy="135834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109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выпускников, получивших «незачёт» в декабрьской диагностике,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 (36,7%)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не являются участниками проекта «Я сдам ЕГЭ» </a:t>
            </a:r>
            <a:r>
              <a:rPr lang="ru-RU" sz="16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 сентябрьской диагностике получили «зачет», а в декабрьской – «незачет»)</a:t>
            </a:r>
          </a:p>
        </p:txBody>
      </p:sp>
      <p:sp>
        <p:nvSpPr>
          <p:cNvPr id="3" name="Стрелка вниз 2"/>
          <p:cNvSpPr/>
          <p:nvPr/>
        </p:nvSpPr>
        <p:spPr>
          <a:xfrm>
            <a:off x="9582759" y="4839478"/>
            <a:ext cx="355824" cy="31936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4736-1BE4-4CAB-BF8E-671EAF31A7E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887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84654" y="0"/>
            <a:ext cx="2831701" cy="914400"/>
          </a:xfrm>
          <a:prstGeom prst="rect">
            <a:avLst/>
          </a:prstGeom>
          <a:solidFill>
            <a:srgbClr val="155262"/>
          </a:solidFill>
          <a:ln w="28575">
            <a:solidFill>
              <a:srgbClr val="15526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000" b="1" dirty="0">
                <a:solidFill>
                  <a:schemeClr val="bg1"/>
                </a:solidFill>
              </a:rPr>
              <a:t>Русский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916355" y="0"/>
            <a:ext cx="1853176" cy="914400"/>
          </a:xfrm>
          <a:prstGeom prst="rect">
            <a:avLst/>
          </a:prstGeom>
          <a:noFill/>
          <a:ln w="28575">
            <a:solidFill>
              <a:srgbClr val="15526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000" b="1" dirty="0">
                <a:solidFill>
                  <a:srgbClr val="155262"/>
                </a:solidFill>
              </a:rPr>
              <a:t>язык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5161620" y="0"/>
            <a:ext cx="6108429" cy="87724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Количественные данные по ОО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4736-1BE4-4CAB-BF8E-671EAF31A7E6}" type="slidenum">
              <a:rPr lang="ru-RU" smtClean="0"/>
              <a:t>5</a:t>
            </a:fld>
            <a:endParaRPr lang="ru-RU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CE400580-8638-02F9-14DC-F9592A5C13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2911321"/>
              </p:ext>
            </p:extLst>
          </p:nvPr>
        </p:nvGraphicFramePr>
        <p:xfrm>
          <a:off x="0" y="1027453"/>
          <a:ext cx="12173694" cy="569884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4667">
                  <a:extLst>
                    <a:ext uri="{9D8B030D-6E8A-4147-A177-3AD203B41FA5}">
                      <a16:colId xmlns:a16="http://schemas.microsoft.com/office/drawing/2014/main" val="790723124"/>
                    </a:ext>
                  </a:extLst>
                </a:gridCol>
                <a:gridCol w="4232805">
                  <a:extLst>
                    <a:ext uri="{9D8B030D-6E8A-4147-A177-3AD203B41FA5}">
                      <a16:colId xmlns:a16="http://schemas.microsoft.com/office/drawing/2014/main" val="1317648096"/>
                    </a:ext>
                  </a:extLst>
                </a:gridCol>
                <a:gridCol w="1927799">
                  <a:extLst>
                    <a:ext uri="{9D8B030D-6E8A-4147-A177-3AD203B41FA5}">
                      <a16:colId xmlns:a16="http://schemas.microsoft.com/office/drawing/2014/main" val="1704161056"/>
                    </a:ext>
                  </a:extLst>
                </a:gridCol>
                <a:gridCol w="3643756">
                  <a:extLst>
                    <a:ext uri="{9D8B030D-6E8A-4147-A177-3AD203B41FA5}">
                      <a16:colId xmlns:a16="http://schemas.microsoft.com/office/drawing/2014/main" val="1540591599"/>
                    </a:ext>
                  </a:extLst>
                </a:gridCol>
                <a:gridCol w="1184667">
                  <a:extLst>
                    <a:ext uri="{9D8B030D-6E8A-4147-A177-3AD203B41FA5}">
                      <a16:colId xmlns:a16="http://schemas.microsoft.com/office/drawing/2014/main" val="54690564"/>
                    </a:ext>
                  </a:extLst>
                </a:gridCol>
              </a:tblGrid>
              <a:tr h="847288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МР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Общее количество обучающихся, получивших «незачет» в декабре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обучающихся, получивших «зачет» в сентябре и «незачет» в декабре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9" marR="9459" marT="945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9" marR="9459" marT="9459" marB="0" anchor="ctr"/>
                </a:tc>
                <a:extLst>
                  <a:ext uri="{0D108BD9-81ED-4DB2-BD59-A6C34878D82A}">
                    <a16:rowId xmlns:a16="http://schemas.microsoft.com/office/drawing/2014/main" val="1889000148"/>
                  </a:ext>
                </a:extLst>
              </a:tr>
              <a:tr h="2588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МБОУ «СОШ № 1» г. Аргун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54,54%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3552932905"/>
                  </a:ext>
                </a:extLst>
              </a:tr>
              <a:tr h="2588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МБОУ «СОШ № 2» г. Аргуна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4077218069"/>
                  </a:ext>
                </a:extLst>
              </a:tr>
              <a:tr h="2588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МБОУ «СОШ № 3» г. Аргун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2400237556"/>
                  </a:ext>
                </a:extLst>
              </a:tr>
              <a:tr h="2588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МБОУ «СОШ № 4» г. Аргун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33,33%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606978159"/>
                  </a:ext>
                </a:extLst>
              </a:tr>
              <a:tr h="2588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МБОУ «СОШ № 5 г. Аргун»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1852689499"/>
                  </a:ext>
                </a:extLst>
              </a:tr>
              <a:tr h="2588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МБОУ «СОШ № 6 г. Аргун»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57,14%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2548808125"/>
                  </a:ext>
                </a:extLst>
              </a:tr>
              <a:tr h="2588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МБОУ «СОШ № 7» г. Аргун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2285752064"/>
                  </a:ext>
                </a:extLst>
              </a:tr>
              <a:tr h="2588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МБОУ «СОШ № 9» г. Аргун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2808387034"/>
                  </a:ext>
                </a:extLst>
              </a:tr>
              <a:tr h="2588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МБОУ «Гимназия № 13» г. Аргуна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761662832"/>
                  </a:ext>
                </a:extLst>
              </a:tr>
              <a:tr h="2588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МБОУ «Центр образования» г. Аргуна им. А.-Х. Кадырова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2354597024"/>
                  </a:ext>
                </a:extLst>
              </a:tr>
              <a:tr h="2588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МБОУ «СОШ № 1» с.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Бердыкель</a:t>
                      </a:r>
                      <a:endParaRPr lang="ru-RU" sz="14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12,50%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556902287"/>
                  </a:ext>
                </a:extLst>
              </a:tr>
              <a:tr h="2588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МБОУ «СОШ № 2» с.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Бердыкель</a:t>
                      </a:r>
                      <a:endParaRPr lang="ru-RU" sz="14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33,33%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311973241"/>
                  </a:ext>
                </a:extLst>
              </a:tr>
              <a:tr h="2588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МБОУ «СОШ № 3» с.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Бердыкель</a:t>
                      </a:r>
                      <a:endParaRPr lang="ru-RU" sz="140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2213904247"/>
                  </a:ext>
                </a:extLst>
              </a:tr>
              <a:tr h="2588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МБОУ «СОШ № 1» с.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Чечен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-Аул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4238790595"/>
                  </a:ext>
                </a:extLst>
              </a:tr>
              <a:tr h="2588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МБОУ «СОШ № 2» с.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Чечен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-Аул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42,85%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3348135734"/>
                  </a:ext>
                </a:extLst>
              </a:tr>
              <a:tr h="2588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МБОУ «СОШ № 3» с. </a:t>
                      </a:r>
                      <a:r>
                        <a:rPr lang="ru-RU" sz="14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Чечен</a:t>
                      </a:r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-Аул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69,23%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427832017"/>
                  </a:ext>
                </a:extLst>
              </a:tr>
              <a:tr h="258806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4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МБОУ «СОШ № 4» с. </a:t>
                      </a:r>
                      <a:r>
                        <a:rPr kumimoji="0" lang="ru-RU" sz="1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Чечен</a:t>
                      </a:r>
                      <a:r>
                        <a:rPr kumimoji="0" lang="ru-RU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-Аул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852136418"/>
                  </a:ext>
                </a:extLst>
              </a:tr>
              <a:tr h="258806">
                <a:tc>
                  <a:txBody>
                    <a:bodyPr/>
                    <a:lstStyle/>
                    <a:p>
                      <a:pPr algn="ctr" fontAlgn="b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Городской округ г. Аргун</a:t>
                      </a: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9" marR="9459" marT="9459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36,69%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459" marR="9459" marT="9459" marB="0" anchor="b"/>
                </a:tc>
                <a:extLst>
                  <a:ext uri="{0D108BD9-81ED-4DB2-BD59-A6C34878D82A}">
                    <a16:rowId xmlns:a16="http://schemas.microsoft.com/office/drawing/2014/main" val="15215927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0514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9153" y="100504"/>
            <a:ext cx="2831701" cy="914400"/>
          </a:xfrm>
          <a:prstGeom prst="rect">
            <a:avLst/>
          </a:prstGeom>
          <a:solidFill>
            <a:srgbClr val="155262"/>
          </a:solidFill>
          <a:ln w="28575">
            <a:solidFill>
              <a:srgbClr val="15526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000" b="1" dirty="0">
                <a:solidFill>
                  <a:schemeClr val="bg1"/>
                </a:solidFill>
              </a:rPr>
              <a:t>Русский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840854" y="100504"/>
            <a:ext cx="1853176" cy="914400"/>
          </a:xfrm>
          <a:prstGeom prst="rect">
            <a:avLst/>
          </a:prstGeom>
          <a:noFill/>
          <a:ln w="28575">
            <a:solidFill>
              <a:srgbClr val="155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000" b="1" dirty="0">
                <a:solidFill>
                  <a:srgbClr val="155262"/>
                </a:solidFill>
              </a:rPr>
              <a:t>язык</a:t>
            </a:r>
          </a:p>
        </p:txBody>
      </p:sp>
      <p:sp>
        <p:nvSpPr>
          <p:cNvPr id="4" name="Стрелка вниз 3"/>
          <p:cNvSpPr/>
          <p:nvPr/>
        </p:nvSpPr>
        <p:spPr>
          <a:xfrm>
            <a:off x="11439525" y="1152525"/>
            <a:ext cx="438150" cy="5514975"/>
          </a:xfrm>
          <a:prstGeom prst="down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4957010" y="129607"/>
            <a:ext cx="63224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Выполняемость заданий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проверяемым элементам содержания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4736-1BE4-4CAB-BF8E-671EAF31A7E6}" type="slidenum">
              <a:rPr lang="ru-RU" smtClean="0"/>
              <a:t>6</a:t>
            </a:fld>
            <a:endParaRPr lang="ru-RU"/>
          </a:p>
        </p:txBody>
      </p:sp>
      <p:graphicFrame>
        <p:nvGraphicFramePr>
          <p:cNvPr id="3" name="Таблица 2">
            <a:extLst>
              <a:ext uri="{FF2B5EF4-FFF2-40B4-BE49-F238E27FC236}">
                <a16:creationId xmlns:a16="http://schemas.microsoft.com/office/drawing/2014/main" id="{EF4E3614-8CE4-4D42-AF12-010CA7398E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083138"/>
              </p:ext>
            </p:extLst>
          </p:nvPr>
        </p:nvGraphicFramePr>
        <p:xfrm>
          <a:off x="416690" y="1152525"/>
          <a:ext cx="10752880" cy="557250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3460">
                  <a:extLst>
                    <a:ext uri="{9D8B030D-6E8A-4147-A177-3AD203B41FA5}">
                      <a16:colId xmlns:a16="http://schemas.microsoft.com/office/drawing/2014/main" val="2525902073"/>
                    </a:ext>
                  </a:extLst>
                </a:gridCol>
                <a:gridCol w="8461613">
                  <a:extLst>
                    <a:ext uri="{9D8B030D-6E8A-4147-A177-3AD203B41FA5}">
                      <a16:colId xmlns:a16="http://schemas.microsoft.com/office/drawing/2014/main" val="2738663387"/>
                    </a:ext>
                  </a:extLst>
                </a:gridCol>
                <a:gridCol w="1587807">
                  <a:extLst>
                    <a:ext uri="{9D8B030D-6E8A-4147-A177-3AD203B41FA5}">
                      <a16:colId xmlns:a16="http://schemas.microsoft.com/office/drawing/2014/main" val="1224953655"/>
                    </a:ext>
                  </a:extLst>
                </a:gridCol>
              </a:tblGrid>
              <a:tr h="42743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1" marR="6631" marT="66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Проверяемые элементы содержания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1" marR="6631" marT="66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выполнения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1" marR="6631" marT="6631" marB="0" anchor="ctr"/>
                </a:tc>
                <a:extLst>
                  <a:ext uri="{0D108BD9-81ED-4DB2-BD59-A6C34878D82A}">
                    <a16:rowId xmlns:a16="http://schemas.microsoft.com/office/drawing/2014/main" val="2823005439"/>
                  </a:ext>
                </a:extLst>
              </a:tr>
              <a:tr h="1916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1" marR="6631" marT="66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Логико-смысловые отношения между предложениями в тексте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1" marR="6631" marT="66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322664566"/>
                  </a:ext>
                </a:extLst>
              </a:tr>
              <a:tr h="1916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1" marR="6631" marT="66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Лексикология и фразеология как разделы лингвистики. Лексический анализ слова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1" marR="6631" marT="66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50098951"/>
                  </a:ext>
                </a:extLst>
              </a:tr>
              <a:tr h="1916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1" marR="6631" marT="66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Функциональная стилистика. Культура речи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1" marR="6631" marT="66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011183868"/>
                  </a:ext>
                </a:extLst>
              </a:tr>
              <a:tr h="1916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1" marR="6631" marT="66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Нормы ударения в современном литературном русском языке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1" marR="6631" marT="66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57010525"/>
                  </a:ext>
                </a:extLst>
              </a:tr>
              <a:tr h="230073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1" marR="6631" marT="66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лексические нормы современного русского литературного языка. Паронимы и их употребление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1" marR="6631" marT="66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33638749"/>
                  </a:ext>
                </a:extLst>
              </a:tr>
              <a:tr h="19903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1" marR="6631" marT="66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лексические нормы современного русского литературного языка. Лексическая сочетаемость. Тавтология. Плеоназм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1" marR="6631" marT="66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885411459"/>
                  </a:ext>
                </a:extLst>
              </a:tr>
              <a:tr h="1916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1" marR="6631" marT="66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морфологические нормы современного русского литературного языка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1" marR="6631" marT="66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04321903"/>
                  </a:ext>
                </a:extLst>
              </a:tr>
              <a:tr h="1916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1" marR="6631" marT="66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синтаксические нормы современного русского литературного языка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1" marR="6631" marT="66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532676222"/>
                  </a:ext>
                </a:extLst>
              </a:tr>
              <a:tr h="1916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1" marR="6631" marT="66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Правописание гласных и согласных в корне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1" marR="6631" marT="66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793143472"/>
                  </a:ext>
                </a:extLst>
              </a:tr>
              <a:tr h="23277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1" marR="6631" marT="66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Употребление ъ и ь (в том числе разделительных). Правописание приставок. Буквы ы – и после приставок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1" marR="6631" marT="66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90242227"/>
                  </a:ext>
                </a:extLst>
              </a:tr>
              <a:tr h="1916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1" marR="6631" marT="66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Правописание суффиксов (кроме суффиксов причастий, деепричастий)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1" marR="6631" marT="66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57362361"/>
                  </a:ext>
                </a:extLst>
              </a:tr>
              <a:tr h="1916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1" marR="6631" marT="66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Правописание личных окончаний глаголов и суффиксов причастий, деепричастий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1" marR="6631" marT="66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06028699"/>
                  </a:ext>
                </a:extLst>
              </a:tr>
              <a:tr h="1916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1" marR="6631" marT="66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Правописание не и ни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1" marR="6631" marT="66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80579195"/>
                  </a:ext>
                </a:extLst>
              </a:tr>
              <a:tr h="1916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1" marR="6631" marT="66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Слитное, дефисное и раздельное написание слов разных частей речи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1" marR="6631" marT="66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347871311"/>
                  </a:ext>
                </a:extLst>
              </a:tr>
              <a:tr h="1916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1" marR="6631" marT="66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Правописание -н- и -</a:t>
                      </a:r>
                      <a:r>
                        <a:rPr lang="ru-RU" sz="1200" u="none" strike="noStrike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нн</a:t>
                      </a:r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в словах различных частей речи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1" marR="6631" marT="66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45%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59999793"/>
                  </a:ext>
                </a:extLst>
              </a:tr>
              <a:tr h="1916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1" marR="6631" marT="66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Знаки препинания в предложениях с однородными членами. Знаки препинания в сложном предложении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1" marR="6631" marT="66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11345854"/>
                  </a:ext>
                </a:extLst>
              </a:tr>
              <a:tr h="1916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1" marR="6631" marT="66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Знаки препинания при обособлении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1" marR="6631" marT="66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499916"/>
                  </a:ext>
                </a:extLst>
              </a:tr>
              <a:tr h="262144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1" marR="6631" marT="66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Знаки препинания в предложениях с вводными конструкциями, обращениями, междометиями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1" marR="6631" marT="66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475752062"/>
                  </a:ext>
                </a:extLst>
              </a:tr>
              <a:tr h="1916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1" marR="6631" marT="66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Знаки препинания в сложном предложении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1" marR="6631" marT="66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37430286"/>
                  </a:ext>
                </a:extLst>
              </a:tr>
              <a:tr h="1916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1" marR="6631" marT="66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Знаки препинания в сложном предложении с разными видами связи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1" marR="6631" marT="66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499050013"/>
                  </a:ext>
                </a:extLst>
              </a:tr>
              <a:tr h="184935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1" marR="6631" marT="66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Пунктуационный анализ предложения 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1" marR="6631" marT="66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612651316"/>
                  </a:ext>
                </a:extLst>
              </a:tr>
              <a:tr h="1916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1" marR="6631" marT="66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Информационно-смысловая переработка прочитанного текста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1" marR="6631" marT="66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247914273"/>
                  </a:ext>
                </a:extLst>
              </a:tr>
              <a:tr h="1916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1" marR="6631" marT="66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Информативность текста. Виды информации в тексте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1" marR="6631" marT="66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84526871"/>
                  </a:ext>
                </a:extLst>
              </a:tr>
              <a:tr h="1916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1" marR="6631" marT="66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Информативность текста. Виды информации в тексте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1" marR="6631" marT="66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56%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68319320"/>
                  </a:ext>
                </a:extLst>
              </a:tr>
              <a:tr h="1916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1" marR="6631" marT="66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Логико-смысловые отношения между предложениями в тексте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1" marR="6631" marT="66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2333510764"/>
                  </a:ext>
                </a:extLst>
              </a:tr>
              <a:tr h="19169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1" marR="6631" marT="663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Основные изобразительно-выразительные средства русского языка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631" marR="6631" marT="663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53%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295986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9999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9153" y="100504"/>
            <a:ext cx="2831701" cy="914400"/>
          </a:xfrm>
          <a:prstGeom prst="rect">
            <a:avLst/>
          </a:prstGeom>
          <a:solidFill>
            <a:srgbClr val="155262"/>
          </a:solidFill>
          <a:ln w="28575">
            <a:solidFill>
              <a:srgbClr val="15526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000" b="1" dirty="0">
                <a:solidFill>
                  <a:schemeClr val="bg1"/>
                </a:solidFill>
              </a:rPr>
              <a:t>Русский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840854" y="100504"/>
            <a:ext cx="1853176" cy="914400"/>
          </a:xfrm>
          <a:prstGeom prst="rect">
            <a:avLst/>
          </a:prstGeom>
          <a:noFill/>
          <a:ln w="28575">
            <a:solidFill>
              <a:srgbClr val="155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000" b="1" dirty="0">
                <a:solidFill>
                  <a:srgbClr val="155262"/>
                </a:solidFill>
              </a:rPr>
              <a:t>язык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40449" y="296094"/>
            <a:ext cx="69040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Выполняемость заданий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проверяемым элементам содержания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4736-1BE4-4CAB-BF8E-671EAF31A7E6}" type="slidenum">
              <a:rPr lang="ru-RU" smtClean="0"/>
              <a:t>7</a:t>
            </a:fld>
            <a:endParaRPr lang="ru-RU"/>
          </a:p>
        </p:txBody>
      </p:sp>
      <p:graphicFrame>
        <p:nvGraphicFramePr>
          <p:cNvPr id="8" name="Chart 3">
            <a:extLst>
              <a:ext uri="{FF2B5EF4-FFF2-40B4-BE49-F238E27FC236}">
                <a16:creationId xmlns:a16="http://schemas.microsoft.com/office/drawing/2014/main" id="{00000000-0008-0000-0300-0000EB7449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9906793"/>
              </p:ext>
            </p:extLst>
          </p:nvPr>
        </p:nvGraphicFramePr>
        <p:xfrm>
          <a:off x="9153" y="1250201"/>
          <a:ext cx="11797024" cy="53117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599730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9153" y="100504"/>
            <a:ext cx="2831701" cy="914400"/>
          </a:xfrm>
          <a:prstGeom prst="rect">
            <a:avLst/>
          </a:prstGeom>
          <a:solidFill>
            <a:srgbClr val="155262"/>
          </a:solidFill>
          <a:ln w="28575">
            <a:solidFill>
              <a:srgbClr val="15526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000" b="1" dirty="0">
                <a:solidFill>
                  <a:schemeClr val="bg1"/>
                </a:solidFill>
              </a:rPr>
              <a:t>Русский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840854" y="100504"/>
            <a:ext cx="1853176" cy="914400"/>
          </a:xfrm>
          <a:prstGeom prst="rect">
            <a:avLst/>
          </a:prstGeom>
          <a:noFill/>
          <a:ln w="28575">
            <a:solidFill>
              <a:srgbClr val="155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000" b="1" dirty="0">
                <a:solidFill>
                  <a:srgbClr val="155262"/>
                </a:solidFill>
              </a:rPr>
              <a:t>язык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32059" y="100504"/>
            <a:ext cx="70456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участников по первичным баллам</a:t>
            </a:r>
          </a:p>
        </p:txBody>
      </p:sp>
      <p:sp>
        <p:nvSpPr>
          <p:cNvPr id="5" name="Выноска 2 4"/>
          <p:cNvSpPr/>
          <p:nvPr/>
        </p:nvSpPr>
        <p:spPr>
          <a:xfrm>
            <a:off x="6858322" y="6269197"/>
            <a:ext cx="3504556" cy="365125"/>
          </a:xfrm>
          <a:prstGeom prst="borderCallout2">
            <a:avLst>
              <a:gd name="adj1" fmla="val 53357"/>
              <a:gd name="adj2" fmla="val 365"/>
              <a:gd name="adj3" fmla="val 30209"/>
              <a:gd name="adj4" fmla="val -29241"/>
              <a:gd name="adj5" fmla="val -56791"/>
              <a:gd name="adj6" fmla="val -36989"/>
            </a:avLst>
          </a:prstGeom>
          <a:solidFill>
            <a:schemeClr val="bg1"/>
          </a:solidFill>
          <a:ln w="28575">
            <a:solidFill>
              <a:srgbClr val="339C6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chemeClr val="tx1"/>
                </a:solidFill>
              </a:rPr>
              <a:t>Порог прохождения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4736-1BE4-4CAB-BF8E-671EAF31A7E6}" type="slidenum">
              <a:rPr lang="ru-RU" smtClean="0"/>
              <a:t>8</a:t>
            </a:fld>
            <a:endParaRPr lang="ru-RU"/>
          </a:p>
        </p:txBody>
      </p:sp>
      <p:graphicFrame>
        <p:nvGraphicFramePr>
          <p:cNvPr id="8" name="Chart 1">
            <a:extLst>
              <a:ext uri="{FF2B5EF4-FFF2-40B4-BE49-F238E27FC236}">
                <a16:creationId xmlns:a16="http://schemas.microsoft.com/office/drawing/2014/main" id="{00000000-0008-0000-0100-0000AAF11D7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239322"/>
              </p:ext>
            </p:extLst>
          </p:nvPr>
        </p:nvGraphicFramePr>
        <p:xfrm>
          <a:off x="612301" y="1192191"/>
          <a:ext cx="11042248" cy="51641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8266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9153" y="100504"/>
            <a:ext cx="2831701" cy="914400"/>
          </a:xfrm>
          <a:prstGeom prst="rect">
            <a:avLst/>
          </a:prstGeom>
          <a:solidFill>
            <a:srgbClr val="155262"/>
          </a:solidFill>
          <a:ln w="28575">
            <a:solidFill>
              <a:srgbClr val="155262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000" b="1" dirty="0">
                <a:solidFill>
                  <a:schemeClr val="bg1"/>
                </a:solidFill>
              </a:rPr>
              <a:t>Русский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840854" y="100504"/>
            <a:ext cx="1853176" cy="914400"/>
          </a:xfrm>
          <a:prstGeom prst="rect">
            <a:avLst/>
          </a:prstGeom>
          <a:noFill/>
          <a:ln w="28575">
            <a:solidFill>
              <a:srgbClr val="1552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6000" b="1" dirty="0">
                <a:solidFill>
                  <a:srgbClr val="155262"/>
                </a:solidFill>
              </a:rPr>
              <a:t>язык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154044" y="296094"/>
            <a:ext cx="67331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Статистика по ОО </a:t>
            </a:r>
          </a:p>
        </p:txBody>
      </p:sp>
      <p:sp>
        <p:nvSpPr>
          <p:cNvPr id="3" name="Скругленная прямоугольная выноска 2"/>
          <p:cNvSpPr/>
          <p:nvPr/>
        </p:nvSpPr>
        <p:spPr>
          <a:xfrm>
            <a:off x="9270918" y="819314"/>
            <a:ext cx="2543175" cy="554051"/>
          </a:xfrm>
          <a:prstGeom prst="wedgeRoundRectCallout">
            <a:avLst>
              <a:gd name="adj1" fmla="val 47528"/>
              <a:gd name="adj2" fmla="val 104959"/>
              <a:gd name="adj3" fmla="val 16667"/>
            </a:avLst>
          </a:prstGeom>
          <a:solidFill>
            <a:srgbClr val="ED7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значение </a:t>
            </a:r>
          </a:p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округу</a:t>
            </a:r>
          </a:p>
        </p:txBody>
      </p:sp>
      <p:cxnSp>
        <p:nvCxnSpPr>
          <p:cNvPr id="7" name="Прямая со стрелкой 6"/>
          <p:cNvCxnSpPr>
            <a:cxnSpLocks/>
          </p:cNvCxnSpPr>
          <p:nvPr/>
        </p:nvCxnSpPr>
        <p:spPr>
          <a:xfrm flipV="1">
            <a:off x="1425003" y="2947386"/>
            <a:ext cx="10462197" cy="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1387138" y="1576387"/>
            <a:ext cx="11613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72,68%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A74736-1BE4-4CAB-BF8E-671EAF31A7E6}" type="slidenum">
              <a:rPr lang="ru-RU" smtClean="0"/>
              <a:t>9</a:t>
            </a:fld>
            <a:endParaRPr lang="ru-RU"/>
          </a:p>
        </p:txBody>
      </p:sp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id="{13FA6895-6D97-4CAD-B06C-224800222EF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4047964"/>
              </p:ext>
            </p:extLst>
          </p:nvPr>
        </p:nvGraphicFramePr>
        <p:xfrm>
          <a:off x="661987" y="1323174"/>
          <a:ext cx="10868026" cy="54343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234498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0563C1"/>
    </a:folHlink>
  </a:clrScheme>
  <a:fontScheme name="Sheets">
    <a:majorFont>
      <a:latin typeface="Calibri"/>
      <a:ea typeface="Calibri"/>
      <a:cs typeface="Calibri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0563C1"/>
    </a:folHlink>
  </a:clrScheme>
  <a:fontScheme name="Sheets">
    <a:majorFont>
      <a:latin typeface="Calibri"/>
      <a:ea typeface="Calibri"/>
      <a:cs typeface="Calibri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Sheets">
    <a:dk1>
      <a:srgbClr val="000000"/>
    </a:dk1>
    <a:lt1>
      <a:srgbClr val="FFFFFF"/>
    </a:lt1>
    <a:dk2>
      <a:srgbClr val="000000"/>
    </a:dk2>
    <a:lt2>
      <a:srgbClr val="FFFFFF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0563C1"/>
    </a:folHlink>
  </a:clrScheme>
  <a:fontScheme name="Sheets">
    <a:majorFont>
      <a:latin typeface="Calibri"/>
      <a:ea typeface="Calibri"/>
      <a:cs typeface="Calibri"/>
    </a:majorFont>
    <a:minorFont>
      <a:latin typeface="Calibri"/>
      <a:ea typeface="Calibri"/>
      <a:cs typeface="Calibri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3472</TotalTime>
  <Words>1647</Words>
  <Application>Microsoft Office PowerPoint</Application>
  <PresentationFormat>Широкоэкранный</PresentationFormat>
  <Paragraphs>512</Paragraphs>
  <Slides>20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Aldhabi</vt:lpstr>
      <vt:lpstr>Arial</vt:lpstr>
      <vt:lpstr>Calibri</vt:lpstr>
      <vt:lpstr>Calibri Light</vt:lpstr>
      <vt:lpstr>Franklin Gothic Demi</vt:lpstr>
      <vt:lpstr>Times New Roman</vt:lpstr>
      <vt:lpstr>Тема Office</vt:lpstr>
      <vt:lpstr>СДАМ ЕГЭ!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ОБЪЕКТИВНОСТЬ РЕЗУЛЬТАТОВ ДИАГНОСТИКИ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Результаты обучающихся, претендующих  на медали 1-й и 2-й степени        (при отборе претендентов по русскому языку с 25-29 первичными баллами на 1-ю степень и  с 21-24 баллами на 2-ю степень)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User</cp:lastModifiedBy>
  <cp:revision>329</cp:revision>
  <cp:lastPrinted>2023-02-09T06:49:30Z</cp:lastPrinted>
  <dcterms:created xsi:type="dcterms:W3CDTF">2020-09-29T08:42:52Z</dcterms:created>
  <dcterms:modified xsi:type="dcterms:W3CDTF">2024-04-04T08:27:54Z</dcterms:modified>
</cp:coreProperties>
</file>